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97" r:id="rId3"/>
    <p:sldId id="398" r:id="rId4"/>
    <p:sldId id="320" r:id="rId5"/>
    <p:sldId id="321" r:id="rId6"/>
    <p:sldId id="418" r:id="rId7"/>
    <p:sldId id="323" r:id="rId8"/>
    <p:sldId id="333" r:id="rId9"/>
    <p:sldId id="324" r:id="rId10"/>
    <p:sldId id="428" r:id="rId11"/>
    <p:sldId id="331" r:id="rId12"/>
    <p:sldId id="332" r:id="rId13"/>
    <p:sldId id="426" r:id="rId14"/>
    <p:sldId id="286" r:id="rId15"/>
    <p:sldId id="336" r:id="rId16"/>
    <p:sldId id="325" r:id="rId17"/>
    <p:sldId id="386" r:id="rId18"/>
    <p:sldId id="335" r:id="rId19"/>
    <p:sldId id="337" r:id="rId20"/>
    <p:sldId id="390" r:id="rId21"/>
    <p:sldId id="399" r:id="rId22"/>
    <p:sldId id="293" r:id="rId23"/>
    <p:sldId id="315" r:id="rId24"/>
    <p:sldId id="258" r:id="rId25"/>
    <p:sldId id="316" r:id="rId26"/>
    <p:sldId id="257" r:id="rId27"/>
    <p:sldId id="319" r:id="rId28"/>
    <p:sldId id="401" r:id="rId29"/>
    <p:sldId id="347" r:id="rId30"/>
    <p:sldId id="317" r:id="rId31"/>
    <p:sldId id="346" r:id="rId32"/>
    <p:sldId id="348" r:id="rId33"/>
    <p:sldId id="354" r:id="rId34"/>
    <p:sldId id="355" r:id="rId35"/>
    <p:sldId id="423" r:id="rId36"/>
    <p:sldId id="421" r:id="rId37"/>
    <p:sldId id="424" r:id="rId38"/>
    <p:sldId id="425" r:id="rId39"/>
    <p:sldId id="372" r:id="rId40"/>
    <p:sldId id="357" r:id="rId41"/>
    <p:sldId id="342" r:id="rId42"/>
    <p:sldId id="402" r:id="rId43"/>
    <p:sldId id="403" r:id="rId44"/>
    <p:sldId id="404" r:id="rId45"/>
    <p:sldId id="405" r:id="rId46"/>
    <p:sldId id="406" r:id="rId47"/>
    <p:sldId id="407" r:id="rId48"/>
    <p:sldId id="412" r:id="rId49"/>
    <p:sldId id="414" r:id="rId50"/>
    <p:sldId id="415" r:id="rId51"/>
    <p:sldId id="295" r:id="rId52"/>
    <p:sldId id="408" r:id="rId53"/>
    <p:sldId id="410" r:id="rId54"/>
    <p:sldId id="411" r:id="rId55"/>
    <p:sldId id="392" r:id="rId56"/>
    <p:sldId id="417" r:id="rId57"/>
    <p:sldId id="42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2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15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image" Target="../media/image58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0.png"/><Relationship Id="rId1" Type="http://schemas.openxmlformats.org/officeDocument/2006/relationships/image" Target="../media/image16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e>
                    <m: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^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′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  <m:r>
                    <a:rPr lang="en-US" altLang="zh-TW" sz="2800" b="0" i="1" smtClean="0">
                      <a:latin typeface="Cambria Math" panose="02040503050406030204" pitchFamily="18" charset="0"/>
                    </a:rPr>
                    <m:t>, </m:t>
                  </m:r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𝑠,𝑎), </a:t>
              </a:r>
              <a:r>
                <a:rPr lang="en-US" altLang="zh-TW" sz="2800" i="0">
                  <a:latin typeface="Cambria Math" panose="02040503050406030204" pitchFamily="18" charset="0"/>
                </a:rPr>
                <a:t>𝑉^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zh-TW" altLang="en-US" sz="2800" i="1" dirty="0" smtClean="0">
                      <a:latin typeface="Cambria Math" panose="02040503050406030204" pitchFamily="18" charset="0"/>
                    </a:rPr>
                    <m:t>→</m:t>
                  </m:r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en-US" altLang="zh-TW" sz="2800" i="1" smtClean="0">
                      <a:latin typeface="Cambria Math" panose="02040503050406030204" pitchFamily="18" charset="0"/>
                    </a:rPr>
                    <m:t>’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based on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  <m:r>
                    <a:rPr lang="en-US" altLang="zh-TW" sz="2800" b="0" i="1" smtClean="0">
                      <a:latin typeface="Cambria Math" panose="02040503050406030204" pitchFamily="18" charset="0"/>
                    </a:rPr>
                    <m:t>, </m:t>
                  </m:r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i="0" dirty="0">
                  <a:latin typeface="Cambria Math" panose="02040503050406030204" pitchFamily="18" charset="0"/>
                </a:rPr>
                <a:t>→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’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based on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𝑠,𝑎), </a:t>
              </a:r>
              <a:r>
                <a:rPr lang="en-US" altLang="zh-TW" sz="2800" i="0">
                  <a:latin typeface="Cambria Math" panose="02040503050406030204" pitchFamily="18" charset="0"/>
                </a:rPr>
                <a:t>𝑉^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𝑠)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>
          <a:blip xmlns:r="http://schemas.openxmlformats.org/officeDocument/2006/relationships" r:embed="rId3"/>
          <a:stretch>
            <a:fillRect l="-396" r="-3168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2492825" y="75436"/>
        <a:ext cx="2901048" cy="1376081"/>
      </dsp:txXfrm>
    </dsp:sp>
    <dsp:sp modelId="{E37FF648-F033-4003-89AB-3F57D2EE1847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zh-TW" altLang="en-US" sz="2800" kern="1200" dirty="0"/>
        </a:p>
      </dsp:txBody>
      <dsp:txXfrm>
        <a:off x="4123484" y="2899820"/>
        <a:ext cx="2901048" cy="1376081"/>
      </dsp:txXfrm>
    </dsp:sp>
    <dsp:sp modelId="{87975B9C-4FBF-49A6-B4AC-A7DC7B23F274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a new actor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zh-TW" altLang="en-US" sz="2800" i="1" kern="1200" smtClean="0">
                      <a:latin typeface="Cambria Math" panose="02040503050406030204" pitchFamily="18" charset="0"/>
                    </a:rPr>
                    <m:t>𝜋</m:t>
                  </m:r>
                </m:e>
                <m:sup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“better” than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zh-TW" altLang="en-US" sz="2800" kern="1200" dirty="0"/>
        </a:p>
      </dsp:txBody>
      <dsp:txXfrm>
        <a:off x="862167" y="2899820"/>
        <a:ext cx="2901048" cy="13760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2492825" y="75436"/>
        <a:ext cx="2901048" cy="1376081"/>
      </dsp:txXfrm>
    </dsp:sp>
    <dsp:sp modelId="{E37FF648-F033-4003-89AB-3F57D2EE1847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altLang="zh-TW" sz="2800" b="0" i="1" kern="1200" smtClean="0">
                  <a:latin typeface="Cambria Math" panose="02040503050406030204" pitchFamily="18" charset="0"/>
                </a:rPr>
                <m:t>, </m:t>
              </m:r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800" kern="1200" dirty="0"/>
        </a:p>
      </dsp:txBody>
      <dsp:txXfrm>
        <a:off x="4123484" y="2899820"/>
        <a:ext cx="2901048" cy="1376081"/>
      </dsp:txXfrm>
    </dsp:sp>
    <dsp:sp modelId="{87975B9C-4FBF-49A6-B4AC-A7DC7B23F274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Update actor</a:t>
          </a:r>
          <a:r>
            <a:rPr lang="zh-TW" altLang="en-US" sz="2800" kern="1200" dirty="0"/>
            <a:t> </a:t>
          </a:r>
          <a:r>
            <a:rPr lang="en-US" altLang="zh-TW" sz="2800" kern="1200" dirty="0"/>
            <a:t>from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zh-TW" altLang="en-US" sz="2800" i="1" kern="1200" dirty="0" smtClean="0">
                  <a:latin typeface="Cambria Math" panose="02040503050406030204" pitchFamily="18" charset="0"/>
                </a:rPr>
                <m:t>→</m:t>
              </m:r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en-US" altLang="zh-TW" sz="2800" i="1" kern="1200" smtClean="0">
                  <a:latin typeface="Cambria Math" panose="02040503050406030204" pitchFamily="18" charset="0"/>
                </a:rPr>
                <m:t>’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based on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altLang="zh-TW" sz="2800" b="0" i="1" kern="1200" smtClean="0">
                  <a:latin typeface="Cambria Math" panose="02040503050406030204" pitchFamily="18" charset="0"/>
                </a:rPr>
                <m:t>, </m:t>
              </m:r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800" kern="1200" dirty="0"/>
        </a:p>
      </dsp:txBody>
      <dsp:txXfrm>
        <a:off x="862167" y="2899820"/>
        <a:ext cx="2901048" cy="1376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F47BD-D5B5-401F-AC91-0F327B96BE6A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D5AB-7609-4D47-9461-82249A8F29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63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Scratching the surface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31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35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8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98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don’t we multiple P anymore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404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Double Q</a:t>
            </a:r>
          </a:p>
          <a:p>
            <a:r>
              <a:rPr lang="en-US" altLang="zh-TW" dirty="0"/>
              <a:t>Duel Q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23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904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25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http://combiboilersleeds.com/picaso/critics/critics-4.html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64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86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https://deepmind.com/research/dqn/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973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968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Add some noise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9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Critically, the agent uses the value estimate (the critic) to update the policy (the actor) more intelligently than traditional policy gradient methods.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348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李思叡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95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Alpha Go: policy-based + value-based + model-based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58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John Schulman:</a:t>
            </a:r>
            <a:r>
              <a:rPr lang="zh-TW" altLang="en-US" sz="1200" dirty="0"/>
              <a:t> </a:t>
            </a:r>
            <a:r>
              <a:rPr lang="en-US" altLang="zh-TW" sz="1200" dirty="0"/>
              <a:t>open</a:t>
            </a:r>
            <a:r>
              <a:rPr lang="zh-TW" altLang="en-US" sz="1200" dirty="0"/>
              <a:t> </a:t>
            </a:r>
            <a:r>
              <a:rPr lang="en-US" altLang="zh-TW" sz="1200" dirty="0"/>
              <a:t>AI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58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06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0000"/>
                </a:solidFill>
              </a:rPr>
              <a:t>Consider that you have a non-differentiable objective function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This is cost! </a:t>
            </a:r>
          </a:p>
          <a:p>
            <a:endParaRPr lang="en-US" altLang="zh-TW" dirty="0"/>
          </a:p>
          <a:p>
            <a:r>
              <a:rPr lang="en-US" altLang="zh-TW" dirty="0"/>
              <a:t>Ignore multiple turns here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23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3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42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Alpha Go: policy-based + value-based + model-based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689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2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64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6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03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73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39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95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64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34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9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92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14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ED75-B8F3-4970-ADEB-65A0997EEDF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6566-E5E2-4C42-BB53-831001BA2E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32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8.png"/><Relationship Id="rId4" Type="http://schemas.openxmlformats.org/officeDocument/2006/relationships/image" Target="../media/image45.wmf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53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8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80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42.png"/><Relationship Id="rId3" Type="http://schemas.openxmlformats.org/officeDocument/2006/relationships/image" Target="../media/image123.png"/><Relationship Id="rId21" Type="http://schemas.openxmlformats.org/officeDocument/2006/relationships/image" Target="../media/image14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41.png"/><Relationship Id="rId2" Type="http://schemas.openxmlformats.org/officeDocument/2006/relationships/image" Target="../media/image122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43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400.png"/><Relationship Id="rId3" Type="http://schemas.openxmlformats.org/officeDocument/2006/relationships/image" Target="../media/image1300.png"/><Relationship Id="rId7" Type="http://schemas.openxmlformats.org/officeDocument/2006/relationships/image" Target="../media/image1340.png"/><Relationship Id="rId12" Type="http://schemas.openxmlformats.org/officeDocument/2006/relationships/image" Target="../media/image139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380.png"/><Relationship Id="rId5" Type="http://schemas.openxmlformats.org/officeDocument/2006/relationships/image" Target="../media/image1320.png"/><Relationship Id="rId15" Type="http://schemas.openxmlformats.org/officeDocument/2006/relationships/image" Target="../media/image1420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360.png"/><Relationship Id="rId14" Type="http://schemas.openxmlformats.org/officeDocument/2006/relationships/image" Target="../media/image14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7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159.png"/><Relationship Id="rId5" Type="http://schemas.openxmlformats.org/officeDocument/2006/relationships/image" Target="../media/image300.png"/><Relationship Id="rId10" Type="http://schemas.openxmlformats.org/officeDocument/2006/relationships/image" Target="../media/image440.png"/><Relationship Id="rId4" Type="http://schemas.openxmlformats.org/officeDocument/2006/relationships/image" Target="../media/image29.png"/><Relationship Id="rId9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570.png"/><Relationship Id="rId3" Type="http://schemas.openxmlformats.org/officeDocument/2006/relationships/image" Target="../media/image490.png"/><Relationship Id="rId21" Type="http://schemas.openxmlformats.org/officeDocument/2006/relationships/image" Target="../media/image41.png"/><Relationship Id="rId12" Type="http://schemas.openxmlformats.org/officeDocument/2006/relationships/image" Target="../media/image510.png"/><Relationship Id="rId17" Type="http://schemas.openxmlformats.org/officeDocument/2006/relationships/image" Target="../media/image560.png"/><Relationship Id="rId2" Type="http://schemas.openxmlformats.org/officeDocument/2006/relationships/image" Target="../media/image480.png"/><Relationship Id="rId16" Type="http://schemas.openxmlformats.org/officeDocument/2006/relationships/image" Target="../media/image55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1.png"/><Relationship Id="rId15" Type="http://schemas.openxmlformats.org/officeDocument/2006/relationships/image" Target="../media/image540.png"/><Relationship Id="rId10" Type="http://schemas.openxmlformats.org/officeDocument/2006/relationships/image" Target="../media/image1370.png"/><Relationship Id="rId19" Type="http://schemas.openxmlformats.org/officeDocument/2006/relationships/image" Target="../media/image31.png"/><Relationship Id="rId14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15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0.png"/><Relationship Id="rId7" Type="http://schemas.openxmlformats.org/officeDocument/2006/relationships/image" Target="../media/image164.png"/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8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70.png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7.png"/><Relationship Id="rId7" Type="http://schemas.openxmlformats.org/officeDocument/2006/relationships/image" Target="../media/image17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5" Type="http://schemas.openxmlformats.org/officeDocument/2006/relationships/image" Target="../media/image1700.png"/><Relationship Id="rId10" Type="http://schemas.openxmlformats.org/officeDocument/2006/relationships/image" Target="../media/image175.png"/><Relationship Id="rId4" Type="http://schemas.openxmlformats.org/officeDocument/2006/relationships/image" Target="../media/image1690.png"/><Relationship Id="rId9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1591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 of</a:t>
            </a:r>
            <a:br>
              <a:rPr lang="en-US" altLang="zh-TW" dirty="0"/>
            </a:br>
            <a:r>
              <a:rPr lang="en-US" altLang="zh-TW" dirty="0"/>
              <a:t>Reinforcement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08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a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Machine obtains feedback from user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en-US" altLang="zh-TW" sz="2400" dirty="0"/>
              <a:t>Chat-bot learns to maximize the </a:t>
            </a:r>
            <a:r>
              <a:rPr lang="en-US" altLang="zh-TW" sz="2400" b="1" i="1" u="sng" dirty="0">
                <a:solidFill>
                  <a:srgbClr val="0000FF"/>
                </a:solidFill>
              </a:rPr>
              <a:t>expected reward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3" y="3408567"/>
            <a:ext cx="679810" cy="9807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47808" y="630525"/>
            <a:ext cx="28383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https://image.freepik.com/free-vector/variety-of-human-avatars_23-2147506285.jpg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791" y="2749753"/>
            <a:ext cx="1152525" cy="1104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56" y="2494461"/>
            <a:ext cx="1181100" cy="1114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554" y="4123991"/>
            <a:ext cx="1152525" cy="1104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995" y="4253678"/>
            <a:ext cx="1181100" cy="1114425"/>
          </a:xfrm>
          <a:prstGeom prst="rect">
            <a:avLst/>
          </a:prstGeom>
        </p:spPr>
      </p:pic>
      <p:sp>
        <p:nvSpPr>
          <p:cNvPr id="9" name="語音泡泡: 圓角矩形 8"/>
          <p:cNvSpPr/>
          <p:nvPr/>
        </p:nvSpPr>
        <p:spPr>
          <a:xfrm>
            <a:off x="1821190" y="2697367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How are you?</a:t>
            </a:r>
            <a:endParaRPr lang="zh-TW" altLang="en-US" dirty="0"/>
          </a:p>
        </p:txBody>
      </p:sp>
      <p:sp>
        <p:nvSpPr>
          <p:cNvPr id="14" name="語音泡泡: 圓角矩形 13"/>
          <p:cNvSpPr/>
          <p:nvPr/>
        </p:nvSpPr>
        <p:spPr>
          <a:xfrm>
            <a:off x="1833468" y="3499053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Bye </a:t>
            </a:r>
            <a:r>
              <a:rPr lang="en-US" altLang="zh-TW" dirty="0" err="1"/>
              <a:t>bye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15" name="語音泡泡: 圓角矩形 14"/>
          <p:cNvSpPr/>
          <p:nvPr/>
        </p:nvSpPr>
        <p:spPr>
          <a:xfrm>
            <a:off x="1850738" y="4300739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8" name="Picture 4" descr="「bad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07" y="434518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53" y="3317056"/>
            <a:ext cx="679810" cy="980794"/>
          </a:xfrm>
          <a:prstGeom prst="rect">
            <a:avLst/>
          </a:prstGeom>
        </p:spPr>
      </p:pic>
      <p:sp>
        <p:nvSpPr>
          <p:cNvPr id="19" name="語音泡泡: 圓角矩形 18"/>
          <p:cNvSpPr/>
          <p:nvPr/>
        </p:nvSpPr>
        <p:spPr>
          <a:xfrm>
            <a:off x="5548640" y="2605856"/>
            <a:ext cx="1240339" cy="711200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Hello</a:t>
            </a:r>
            <a:endParaRPr lang="zh-TW" altLang="en-US" dirty="0"/>
          </a:p>
        </p:txBody>
      </p:sp>
      <p:sp>
        <p:nvSpPr>
          <p:cNvPr id="20" name="語音泡泡: 圓角矩形 19"/>
          <p:cNvSpPr/>
          <p:nvPr/>
        </p:nvSpPr>
        <p:spPr>
          <a:xfrm>
            <a:off x="5560918" y="3407542"/>
            <a:ext cx="1240339" cy="711200"/>
          </a:xfrm>
          <a:prstGeom prst="wedgeRoundRectCallout">
            <a:avLst>
              <a:gd name="adj1" fmla="val -62814"/>
              <a:gd name="adj2" fmla="val 53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21" name="語音泡泡: 圓角矩形 20"/>
          <p:cNvSpPr/>
          <p:nvPr/>
        </p:nvSpPr>
        <p:spPr>
          <a:xfrm>
            <a:off x="5578188" y="4209228"/>
            <a:ext cx="1240339" cy="928152"/>
          </a:xfrm>
          <a:prstGeom prst="wedgeRoundRectCallout">
            <a:avLst>
              <a:gd name="adj1" fmla="val 85654"/>
              <a:gd name="adj2" fmla="val 267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「good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61" y="4253678"/>
            <a:ext cx="1104628" cy="8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774609" y="5183389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514337" y="5181830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7808" y="965763"/>
            <a:ext cx="2613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http://www.freepik.com/free-vector/variety-of-human-avatars_766615.htm</a:t>
            </a:r>
          </a:p>
        </p:txBody>
      </p:sp>
    </p:spTree>
    <p:extLst>
      <p:ext uri="{BB962C8B-B14F-4D97-AF65-F5344CB8AC3E}">
        <p14:creationId xmlns:p14="http://schemas.microsoft.com/office/powerpoint/2010/main" val="42497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1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a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two agents talk to each other (sometimes generate good dialogue, sometimes bad)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94" y="3001783"/>
            <a:ext cx="679810" cy="9807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62" y="3550364"/>
            <a:ext cx="635626" cy="9613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94" y="4831729"/>
            <a:ext cx="679810" cy="9807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62" y="5380310"/>
            <a:ext cx="635626" cy="9613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900" y="3001783"/>
            <a:ext cx="679810" cy="9807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45" y="3492180"/>
            <a:ext cx="635626" cy="9613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900" y="4831729"/>
            <a:ext cx="679810" cy="9807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45" y="5322126"/>
            <a:ext cx="635626" cy="96131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696167" y="3021231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22838" y="4091331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62204" y="4820676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110389" y="5927852"/>
            <a:ext cx="14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See you.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49404" y="2973329"/>
            <a:ext cx="255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old are you?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58385" y="3982577"/>
            <a:ext cx="120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am 16.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34709" y="4703806"/>
            <a:ext cx="309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though you were 12.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00605" y="5800479"/>
            <a:ext cx="244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make you think so?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66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a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By this approach, we can generate a lot of dialogues.</a:t>
            </a:r>
          </a:p>
          <a:p>
            <a:r>
              <a:rPr lang="en-US" altLang="zh-TW" sz="2400" dirty="0"/>
              <a:t>Use some pre-defined rules to evaluate the goodness of a dialogue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82367" y="3108561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1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834538" y="3108561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2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786709" y="3108561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3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781517" y="3108561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4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882367" y="4315990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5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834538" y="4315990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6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4786709" y="4315990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7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781517" y="4315990"/>
            <a:ext cx="1611085" cy="10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Dialogue 8</a:t>
            </a:r>
            <a:endParaRPr lang="zh-TW" altLang="en-US" sz="2400" dirty="0"/>
          </a:p>
        </p:txBody>
      </p:sp>
      <p:pic>
        <p:nvPicPr>
          <p:cNvPr id="1028" name="Picture 4" descr="https://upload.wikimedia.org/wikipedia/commons/thumb/4/4a/Cercle_rouge_100%25.svg/135px-Cercle_rouge_100%2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40" y="3210162"/>
            <a:ext cx="972456" cy="9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upload.wikimedia.org/wikipedia/commons/thumb/4/4a/Cercle_rouge_100%25.svg/135px-Cercle_rouge_100%2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64" y="3210161"/>
            <a:ext cx="972456" cy="9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upload.wikimedia.org/wikipedia/commons/thumb/4/4a/Cercle_rouge_100%25.svg/135px-Cercle_rouge_100%2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4417591"/>
            <a:ext cx="972456" cy="9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upload.wikimedia.org/wikipedia/commons/thumb/4/4a/Cercle_rouge_100%25.svg/135px-Cercle_rouge_100%2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72" y="4417591"/>
            <a:ext cx="972456" cy="9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zszc.yangtzeu.edu.cn:8080/bmxt/Img/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00" y="30505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zszc.yangtzeu.edu.cn:8080/bmxt/Img/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23" y="30559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zszc.yangtzeu.edu.cn:8080/bmxt/Img/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59" y="42434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zszc.yangtzeu.edu.cn:8080/bmxt/Img/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05" y="42942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275253" y="5574909"/>
            <a:ext cx="465455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learns from the evaluation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745968" y="6115278"/>
            <a:ext cx="5891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Reinforcement Learning for Dialogue Generation https://arxiv.org/pdf/1606.01541v3.pdf</a:t>
            </a:r>
          </a:p>
        </p:txBody>
      </p:sp>
    </p:spTree>
    <p:extLst>
      <p:ext uri="{BB962C8B-B14F-4D97-AF65-F5344CB8AC3E}">
        <p14:creationId xmlns:p14="http://schemas.microsoft.com/office/powerpoint/2010/main" val="1397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Learning a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Agent</a:t>
              </a:r>
              <a:endParaRPr lang="zh-TW" altLang="en-US" sz="2400" dirty="0"/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Agent</a:t>
            </a:r>
            <a:endParaRPr lang="zh-TW" altLang="en-US" sz="24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20498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52943" y="1966374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“Hi”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612321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</a:rPr>
                <a:t>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55697" y="27401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“Good bye”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76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472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Flying Helicopter</a:t>
            </a:r>
          </a:p>
          <a:p>
            <a:pPr lvl="1"/>
            <a:r>
              <a:rPr lang="en-US" altLang="zh-TW" sz="1800" dirty="0"/>
              <a:t>https://www.youtube.com/watch?v=0JL04JJjocc</a:t>
            </a:r>
          </a:p>
          <a:p>
            <a:r>
              <a:rPr lang="en-US" altLang="zh-TW" sz="2400" dirty="0"/>
              <a:t>Driving</a:t>
            </a:r>
          </a:p>
          <a:p>
            <a:pPr lvl="1"/>
            <a:r>
              <a:rPr lang="en-US" altLang="zh-TW" sz="1800" dirty="0"/>
              <a:t>https://www.youtube.com/watch?v=0xo1Ldx3L5Q</a:t>
            </a:r>
          </a:p>
          <a:p>
            <a:r>
              <a:rPr lang="en-US" altLang="zh-TW" sz="2400" dirty="0"/>
              <a:t>Robot</a:t>
            </a:r>
          </a:p>
          <a:p>
            <a:pPr lvl="1"/>
            <a:r>
              <a:rPr lang="en-US" altLang="zh-TW" sz="2000" dirty="0"/>
              <a:t>https://www.youtube.com/watch?v=370cT-OAzzM</a:t>
            </a:r>
          </a:p>
          <a:p>
            <a:r>
              <a:rPr lang="en-US" altLang="zh-TW" sz="2400" dirty="0"/>
              <a:t>Google Cuts Its Giant Electricity Bill With DeepMind-Powered AI</a:t>
            </a:r>
          </a:p>
          <a:p>
            <a:pPr lvl="1"/>
            <a:r>
              <a:rPr lang="en-US" altLang="zh-TW" sz="1800" dirty="0"/>
              <a:t>http://www.bloomberg.com/news/articles/2016-07-19/google-cuts-its-giant-electricity-bill-with-deepmind-powered-ai</a:t>
            </a:r>
          </a:p>
          <a:p>
            <a:r>
              <a:rPr lang="en-US" altLang="zh-TW" sz="2400" dirty="0"/>
              <a:t>Text generation </a:t>
            </a:r>
          </a:p>
          <a:p>
            <a:pPr lvl="1"/>
            <a:r>
              <a:rPr lang="en-US" altLang="zh-TW" sz="1800" dirty="0"/>
              <a:t>https://www.youtube.com/watch?v=pbQ4qe8EwLo</a:t>
            </a:r>
          </a:p>
        </p:txBody>
      </p:sp>
    </p:spTree>
    <p:extLst>
      <p:ext uri="{BB962C8B-B14F-4D97-AF65-F5344CB8AC3E}">
        <p14:creationId xmlns:p14="http://schemas.microsoft.com/office/powerpoint/2010/main" val="10752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dge.alluremedia.com.au/m/g/2016/05/robot-playing-video-ga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562" y="3216084"/>
            <a:ext cx="5996438" cy="33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Widely studies: </a:t>
            </a:r>
          </a:p>
          <a:p>
            <a:pPr lvl="1"/>
            <a:r>
              <a:rPr lang="en-US" altLang="zh-TW" dirty="0"/>
              <a:t>Gym: https://gym.openai.com/ </a:t>
            </a:r>
          </a:p>
          <a:p>
            <a:pPr lvl="1"/>
            <a:r>
              <a:rPr lang="en-US" altLang="zh-TW" dirty="0"/>
              <a:t>Universe: https://openai.com/blog/universe/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44603" y="3374195"/>
            <a:ext cx="37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Machine learns to play video games as human players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94735" y="5422846"/>
            <a:ext cx="3505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Machine learns to take proper action itself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4735" y="4429029"/>
            <a:ext cx="3239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What machine observes is 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5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Space invader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10" y="2700164"/>
            <a:ext cx="5701438" cy="375024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4754657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5741628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179806" y="5810789"/>
            <a:ext cx="753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096" y="2544900"/>
            <a:ext cx="18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Score (reward)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4487" y="3744287"/>
            <a:ext cx="154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Kill the aliens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04903" y="1674440"/>
            <a:ext cx="463459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Termination: all the aliens are killed, or your spaceship is destroyed.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421786" y="3220935"/>
            <a:ext cx="3399928" cy="18880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368866" y="2778878"/>
            <a:ext cx="2385791" cy="4130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12" idx="1"/>
          </p:cNvCxnSpPr>
          <p:nvPr/>
        </p:nvCxnSpPr>
        <p:spPr>
          <a:xfrm flipH="1">
            <a:off x="1698171" y="4164981"/>
            <a:ext cx="172361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1698171" y="2960399"/>
            <a:ext cx="67069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5757" y="5417740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shield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659409" y="5648572"/>
            <a:ext cx="190235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86387" y="5451779"/>
            <a:ext cx="2917613" cy="427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Space invader</a:t>
            </a:r>
            <a:endParaRPr lang="zh-TW" altLang="en-US" dirty="0"/>
          </a:p>
          <a:p>
            <a:pPr lvl="1"/>
            <a:r>
              <a:rPr lang="en-US" altLang="zh-TW" sz="2800" dirty="0"/>
              <a:t>Play yourself: </a:t>
            </a:r>
            <a:r>
              <a:rPr lang="zh-TW" altLang="en-US" sz="2800" dirty="0"/>
              <a:t>http://www.2600online.com/spaceinvaders.html</a:t>
            </a:r>
          </a:p>
          <a:p>
            <a:pPr lvl="1"/>
            <a:r>
              <a:rPr lang="en-US" altLang="zh-TW" sz="2800" dirty="0"/>
              <a:t>How about machine: </a:t>
            </a:r>
            <a:r>
              <a:rPr lang="zh-TW" altLang="en-US" sz="2800" dirty="0"/>
              <a:t>https://gym.openai.com/evaluations/eval_Eduozx4HRyqgTCVk9ltw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36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0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1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2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879988" y="6122737"/>
            <a:ext cx="7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Usually there is some randomness in the environment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65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0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112678" y="390335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44346" y="4551600"/>
            <a:ext cx="302906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 to maximize the  expected cumulative reward per episode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06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37" y="1601789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8" y="1601789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595" y="4731597"/>
            <a:ext cx="1170847" cy="167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群組 5"/>
          <p:cNvGrpSpPr/>
          <p:nvPr/>
        </p:nvGrpSpPr>
        <p:grpSpPr>
          <a:xfrm>
            <a:off x="1012186" y="5597360"/>
            <a:ext cx="6393171" cy="806547"/>
            <a:chOff x="2591171" y="152235"/>
            <a:chExt cx="6393171" cy="806547"/>
          </a:xfrm>
        </p:grpSpPr>
        <p:sp>
          <p:nvSpPr>
            <p:cNvPr id="7" name="矩形圖說文字 7"/>
            <p:cNvSpPr/>
            <p:nvPr/>
          </p:nvSpPr>
          <p:spPr>
            <a:xfrm>
              <a:off x="2591171" y="152235"/>
              <a:ext cx="6393171" cy="806547"/>
            </a:xfrm>
            <a:prstGeom prst="wedgeRectCallout">
              <a:avLst>
                <a:gd name="adj1" fmla="val 50839"/>
                <a:gd name="adj2" fmla="val -75662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565" y="333077"/>
              <a:ext cx="6059179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5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Properties of </a:t>
            </a:r>
            <a:br>
              <a:rPr lang="en-US" altLang="zh-TW" dirty="0"/>
            </a:br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Reward delay</a:t>
            </a:r>
          </a:p>
          <a:p>
            <a:pPr lvl="1"/>
            <a:r>
              <a:rPr lang="en-US" altLang="zh-TW" dirty="0"/>
              <a:t>In space invader, only “fire” obtains reward</a:t>
            </a:r>
          </a:p>
          <a:p>
            <a:pPr lvl="2"/>
            <a:r>
              <a:rPr lang="en-US" altLang="zh-TW" sz="2400" dirty="0"/>
              <a:t>Although the moving before “fire” is important</a:t>
            </a:r>
          </a:p>
          <a:p>
            <a:pPr lvl="1"/>
            <a:r>
              <a:rPr lang="en-US" altLang="zh-TW" dirty="0"/>
              <a:t>In Go playing, it may be better to sacrifice immediate reward to gain more long-term reward</a:t>
            </a:r>
            <a:endParaRPr lang="zh-TW" altLang="en-US" dirty="0"/>
          </a:p>
          <a:p>
            <a:r>
              <a:rPr lang="en-US" altLang="zh-TW" sz="2400" dirty="0"/>
              <a:t>Agent’s actions </a:t>
            </a:r>
            <a:r>
              <a:rPr lang="en-US" altLang="zh-TW" sz="2400" b="1" dirty="0"/>
              <a:t>affect the subsequent data it receives</a:t>
            </a:r>
          </a:p>
          <a:p>
            <a:pPr lvl="1"/>
            <a:r>
              <a:rPr lang="en-US" altLang="zh-TW" dirty="0"/>
              <a:t>E.g. Exploration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http://images2.sina.com/newscenter/us/sinacn/104-103-102-129/2008-10-09/be17b0b49cf0416fe6d62d14b0a91cb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5850" y="4295773"/>
            <a:ext cx="3810000" cy="2295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636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68720" y="4833439"/>
            <a:ext cx="9855200" cy="2005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-168720" y="1760152"/>
            <a:ext cx="9855200" cy="3802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139051" y="1924601"/>
            <a:ext cx="3268857" cy="2721835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50126" y="1957396"/>
            <a:ext cx="3256699" cy="2732381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39051" y="3077162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Policy-based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24459" y="3085456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Value-based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90824" y="4845394"/>
            <a:ext cx="291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an Actor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24677" y="4832696"/>
            <a:ext cx="307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66418" y="4855883"/>
            <a:ext cx="256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Actor +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>
            <a:off x="6622174" y="3772631"/>
            <a:ext cx="851126" cy="10727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460333" y="3709268"/>
            <a:ext cx="904080" cy="111395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4931392" y="3514276"/>
            <a:ext cx="75801" cy="13870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148560" y="5916372"/>
            <a:ext cx="497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Model-based Approach</a:t>
            </a:r>
            <a:endParaRPr lang="zh-TW" altLang="en-US" sz="28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2570" y="1938344"/>
            <a:ext cx="2496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Model-free Approach</a:t>
            </a:r>
            <a:endParaRPr lang="zh-TW" altLang="en-US" sz="2800" b="1" i="1" u="sng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193A19-70B4-4BE0-9A1E-C9E182A48049}"/>
              </a:ext>
            </a:extLst>
          </p:cNvPr>
          <p:cNvSpPr txBox="1"/>
          <p:nvPr/>
        </p:nvSpPr>
        <p:spPr>
          <a:xfrm>
            <a:off x="3186928" y="534772"/>
            <a:ext cx="5592469" cy="95410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Alpha Go: policy-based + value-based + model-based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80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Policy-based Approach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00FF"/>
                </a:solidFill>
              </a:rPr>
              <a:t>Learning an Actor</a:t>
            </a:r>
            <a:endParaRPr lang="zh-TW" altLang="en-US" sz="4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66317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3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as Actor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400" dirty="0"/>
              <a:t>Input of neural network: the observation of machine represented as a vector or a matrix</a:t>
            </a:r>
          </a:p>
          <a:p>
            <a:r>
              <a:rPr lang="en-US" altLang="zh-TW" sz="2400" dirty="0"/>
              <a:t>Output neural network : each action corresponds to a neuron in output layer</a:t>
            </a:r>
          </a:p>
          <a:p>
            <a:pPr lvl="2"/>
            <a:endParaRPr lang="zh-TW" altLang="en-US" dirty="0"/>
          </a:p>
        </p:txBody>
      </p:sp>
      <p:sp>
        <p:nvSpPr>
          <p:cNvPr id="5" name="Shape 226"/>
          <p:cNvSpPr/>
          <p:nvPr/>
        </p:nvSpPr>
        <p:spPr>
          <a:xfrm>
            <a:off x="4703601" y="4053382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732244" y="4145693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739040" y="4476045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749108" y="5246223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730941" y="4838998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304820" y="463684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761595" y="4478830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627992" y="414569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5026193" y="426757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5022061" y="468087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5015349" y="534972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218805" y="463684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383532" y="4623409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755074" y="3988801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873557" y="414569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846571" y="3451868"/>
            <a:ext cx="222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NN as actor 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40098" y="5349407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464145" y="512139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464145" y="4523020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468094" y="4066316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245757" y="4219281"/>
            <a:ext cx="1628991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Probability of taking the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5519" y="5802426"/>
            <a:ext cx="7943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What is the benefit of using network instead of lookup table? 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97" y="2943606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306424" y="4042783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309371" y="4513699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315400" y="5090621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864524" y="3963723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4160988"/>
            <a:ext cx="1869691" cy="1229829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6568688" y="6222233"/>
            <a:ext cx="214349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generalization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0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20" grpId="0"/>
      <p:bldP spid="37" grpId="0"/>
      <p:bldP spid="38" grpId="0"/>
      <p:bldP spid="39" grpId="0"/>
      <p:bldP spid="40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42138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37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Review: Supervised learning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5844094" y="382469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86822" y="381243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03719" y="384007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150374" y="4860852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259690" y="6106742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126490" y="4082049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72107" y="455776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577925" y="398743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054934"/>
              </p:ext>
            </p:extLst>
          </p:nvPr>
        </p:nvGraphicFramePr>
        <p:xfrm>
          <a:off x="1590624" y="389218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24" y="389218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980210"/>
              </p:ext>
            </p:extLst>
          </p:nvPr>
        </p:nvGraphicFramePr>
        <p:xfrm>
          <a:off x="1595920" y="447491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920" y="447491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橢圓 13"/>
          <p:cNvSpPr/>
          <p:nvPr/>
        </p:nvSpPr>
        <p:spPr>
          <a:xfrm>
            <a:off x="2783932" y="382343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786274" y="46020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774641" y="58300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771894" y="52523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1581632" y="595552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835567"/>
              </p:ext>
            </p:extLst>
          </p:nvPr>
        </p:nvGraphicFramePr>
        <p:xfrm>
          <a:off x="1509709" y="5858756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" name="方程式" r:id="rId7" imgW="253800" imgH="228600" progId="Equation.3">
                  <p:embed/>
                </p:oleObj>
              </mc:Choice>
              <mc:Fallback>
                <p:oleObj name="方程式" r:id="rId7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09" y="5858756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/>
          <p:cNvSpPr txBox="1"/>
          <p:nvPr/>
        </p:nvSpPr>
        <p:spPr>
          <a:xfrm rot="5400000">
            <a:off x="1457564" y="52404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011139" y="37648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028762" y="45503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040942" y="58066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24" name="直線單箭頭接點 23"/>
          <p:cNvCxnSpPr>
            <a:stCxn id="14" idx="6"/>
          </p:cNvCxnSpPr>
          <p:nvPr/>
        </p:nvCxnSpPr>
        <p:spPr>
          <a:xfrm>
            <a:off x="3358090" y="411051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3358090" y="490226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348799" y="612423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5" idx="6"/>
          </p:cNvCxnSpPr>
          <p:nvPr/>
        </p:nvCxnSpPr>
        <p:spPr>
          <a:xfrm flipV="1">
            <a:off x="3360432" y="411051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6"/>
          </p:cNvCxnSpPr>
          <p:nvPr/>
        </p:nvCxnSpPr>
        <p:spPr>
          <a:xfrm>
            <a:off x="3358090" y="411051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4" idx="6"/>
          </p:cNvCxnSpPr>
          <p:nvPr/>
        </p:nvCxnSpPr>
        <p:spPr>
          <a:xfrm>
            <a:off x="3358090" y="411051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5" idx="6"/>
          </p:cNvCxnSpPr>
          <p:nvPr/>
        </p:nvCxnSpPr>
        <p:spPr>
          <a:xfrm>
            <a:off x="3360432" y="488908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6" idx="6"/>
          </p:cNvCxnSpPr>
          <p:nvPr/>
        </p:nvCxnSpPr>
        <p:spPr>
          <a:xfrm flipV="1">
            <a:off x="3348799" y="411051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6" idx="6"/>
          </p:cNvCxnSpPr>
          <p:nvPr/>
        </p:nvCxnSpPr>
        <p:spPr>
          <a:xfrm flipV="1">
            <a:off x="3348799" y="488908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14" idx="2"/>
          </p:cNvCxnSpPr>
          <p:nvPr/>
        </p:nvCxnSpPr>
        <p:spPr>
          <a:xfrm flipV="1">
            <a:off x="1924532" y="411051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1" idx="3"/>
            <a:endCxn id="15" idx="2"/>
          </p:cNvCxnSpPr>
          <p:nvPr/>
        </p:nvCxnSpPr>
        <p:spPr>
          <a:xfrm>
            <a:off x="1920825" y="415888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11" idx="3"/>
            <a:endCxn id="16" idx="2"/>
          </p:cNvCxnSpPr>
          <p:nvPr/>
        </p:nvCxnSpPr>
        <p:spPr>
          <a:xfrm>
            <a:off x="1920825" y="415888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13" idx="3"/>
            <a:endCxn id="14" idx="2"/>
          </p:cNvCxnSpPr>
          <p:nvPr/>
        </p:nvCxnSpPr>
        <p:spPr>
          <a:xfrm flipV="1">
            <a:off x="1948345" y="411051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0" idx="3"/>
            <a:endCxn id="15" idx="2"/>
          </p:cNvCxnSpPr>
          <p:nvPr/>
        </p:nvCxnSpPr>
        <p:spPr>
          <a:xfrm>
            <a:off x="1915007" y="472921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0" idx="3"/>
            <a:endCxn id="16" idx="2"/>
          </p:cNvCxnSpPr>
          <p:nvPr/>
        </p:nvCxnSpPr>
        <p:spPr>
          <a:xfrm>
            <a:off x="1915007" y="472921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9" idx="3"/>
            <a:endCxn id="14" idx="2"/>
          </p:cNvCxnSpPr>
          <p:nvPr/>
        </p:nvCxnSpPr>
        <p:spPr>
          <a:xfrm flipV="1">
            <a:off x="1986504" y="411051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9" idx="3"/>
            <a:endCxn id="15" idx="2"/>
          </p:cNvCxnSpPr>
          <p:nvPr/>
        </p:nvCxnSpPr>
        <p:spPr>
          <a:xfrm flipV="1">
            <a:off x="1960135" y="488908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9" idx="3"/>
            <a:endCxn id="16" idx="2"/>
          </p:cNvCxnSpPr>
          <p:nvPr/>
        </p:nvCxnSpPr>
        <p:spPr>
          <a:xfrm>
            <a:off x="1960135" y="610368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 rot="5400000">
            <a:off x="5786284" y="53256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855377" y="3806868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876475" y="461517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44094" y="587132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106416" y="48871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625125" y="5478469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125" y="5478469"/>
                <a:ext cx="1014273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圖片 4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57" y="286516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9" name="文字方塊 48"/>
          <p:cNvSpPr txBox="1"/>
          <p:nvPr/>
        </p:nvSpPr>
        <p:spPr>
          <a:xfrm>
            <a:off x="4562483" y="295422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50" name="圖片 4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5920" y="481616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1" name="群組 50"/>
          <p:cNvGrpSpPr/>
          <p:nvPr/>
        </p:nvGrpSpPr>
        <p:grpSpPr>
          <a:xfrm>
            <a:off x="7880240" y="3840073"/>
            <a:ext cx="654489" cy="2625052"/>
            <a:chOff x="7996358" y="2461791"/>
            <a:chExt cx="654489" cy="2625052"/>
          </a:xfrm>
        </p:grpSpPr>
        <p:sp>
          <p:nvSpPr>
            <p:cNvPr id="52" name="矩形 51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57" name="左-右雙向箭號 114"/>
          <p:cNvSpPr/>
          <p:nvPr/>
        </p:nvSpPr>
        <p:spPr>
          <a:xfrm>
            <a:off x="6375426" y="5062778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/>
          <p:cNvCxnSpPr/>
          <p:nvPr/>
        </p:nvCxnSpPr>
        <p:spPr>
          <a:xfrm flipH="1">
            <a:off x="856339" y="3192568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5217336" y="3215838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845920" y="3225167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8204632" y="3225167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685446" y="382286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4761290" y="381475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4763632" y="457466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4770660" y="582133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4767913" y="524046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7" name="矩形 66"/>
          <p:cNvSpPr/>
          <p:nvPr/>
        </p:nvSpPr>
        <p:spPr>
          <a:xfrm>
            <a:off x="8020464" y="5025609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 rot="5400000">
            <a:off x="3705617" y="4786954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86780" y="4023081"/>
            <a:ext cx="1522227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2165401" y="4633988"/>
                <a:ext cx="2646238" cy="95410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a set of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401" y="4633988"/>
                <a:ext cx="2646238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6880768" y="1552530"/>
                <a:ext cx="162749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68" y="1552530"/>
                <a:ext cx="1627497" cy="1211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/>
          <p:cNvSpPr txBox="1"/>
          <p:nvPr/>
        </p:nvSpPr>
        <p:spPr>
          <a:xfrm>
            <a:off x="5837498" y="98737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p:sp>
        <p:nvSpPr>
          <p:cNvPr id="74" name="矩形 73"/>
          <p:cNvSpPr/>
          <p:nvPr/>
        </p:nvSpPr>
        <p:spPr>
          <a:xfrm>
            <a:off x="6758764" y="1552529"/>
            <a:ext cx="1850601" cy="132660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2886531" y="2328176"/>
            <a:ext cx="303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Example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23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7" grpId="0" animBg="1"/>
      <p:bldP spid="67" grpId="0" animBg="1"/>
      <p:bldP spid="69" grpId="0" animBg="1"/>
      <p:bldP spid="72" grpId="0"/>
      <p:bldP spid="73" grpId="0"/>
      <p:bldP spid="74" grpId="0" animBg="1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172075"/>
              </a:xfrm>
            </p:spPr>
            <p:txBody>
              <a:bodyPr/>
              <a:lstStyle/>
              <a:p>
                <a:r>
                  <a:rPr lang="en-US" altLang="zh-TW" sz="2400" dirty="0"/>
                  <a:t>Given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with network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Use the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to play the video game</a:t>
                </a:r>
              </a:p>
              <a:p>
                <a:pPr lvl="1"/>
                <a:r>
                  <a:rPr lang="en-US" altLang="zh-TW" sz="18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</a:t>
                </a:r>
                <a:r>
                  <a:rPr lang="en-US" altLang="zh-TW" sz="1800" b="0" dirty="0"/>
                  <a:t>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……</a:t>
                </a:r>
              </a:p>
              <a:p>
                <a:pPr lvl="1"/>
                <a:r>
                  <a:rPr lang="en-US" altLang="zh-TW" sz="18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172075"/>
              </a:xfrm>
              <a:blipFill>
                <a:blip r:embed="rId2"/>
                <a:stretch>
                  <a:fillRect l="-1005" t="-1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159830" y="2738421"/>
                <a:ext cx="3759200" cy="468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2738421"/>
                <a:ext cx="3759200" cy="468013"/>
              </a:xfrm>
              <a:prstGeom prst="rect">
                <a:avLst/>
              </a:prstGeom>
              <a:blipFill>
                <a:blip r:embed="rId3"/>
                <a:stretch>
                  <a:fillRect l="-2431" t="-127273" r="-2269" b="-192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159830" y="3231514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Even with the same 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is different each time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3231514"/>
                <a:ext cx="3410857" cy="830997"/>
              </a:xfrm>
              <a:prstGeom prst="rect">
                <a:avLst/>
              </a:prstGeom>
              <a:blipFill>
                <a:blip r:embed="rId4"/>
                <a:stretch>
                  <a:fillRect l="-2679" t="-5882" r="-321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159830" y="4972568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</a:t>
                </a:r>
                <a:r>
                  <a:rPr lang="en-US" altLang="zh-TW" sz="2400" i="1" u="sng" dirty="0"/>
                  <a:t>expected value </a:t>
                </a:r>
                <a:r>
                  <a:rPr lang="en-US" altLang="zh-TW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4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4972568"/>
                <a:ext cx="3410857" cy="830997"/>
              </a:xfrm>
              <a:prstGeom prst="rect">
                <a:avLst/>
              </a:prstGeom>
              <a:blipFill>
                <a:blip r:embed="rId5"/>
                <a:stretch>
                  <a:fillRect l="-267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879600" y="6001824"/>
                <a:ext cx="58678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evaluates the goodness of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0" y="6001824"/>
                <a:ext cx="5867862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5544457" y="4062511"/>
            <a:ext cx="3374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Randomness in the actor and the game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84864" y="5467614"/>
            <a:ext cx="62865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2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7589" y="2432823"/>
                <a:ext cx="1477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" y="2432823"/>
                <a:ext cx="147796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121" y="2925847"/>
                <a:ext cx="9112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" y="2925847"/>
                <a:ext cx="91128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91" y="3680705"/>
                <a:ext cx="612853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" y="3680705"/>
                <a:ext cx="6128537" cy="130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91030" y="5417812"/>
                <a:ext cx="2049031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Control by your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30" y="5417812"/>
                <a:ext cx="2049031" cy="830997"/>
              </a:xfrm>
              <a:prstGeom prst="rect">
                <a:avLst/>
              </a:prstGeom>
              <a:blipFill>
                <a:blip r:embed="rId8"/>
                <a:stretch>
                  <a:fillRect l="-29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38287" y="5434437"/>
            <a:ext cx="180812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related to your actor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35241" y="4883424"/>
                <a:ext cx="1059074" cy="15696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Actor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  <a:p>
                <a:pPr algn="ctr"/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241" y="4883424"/>
                <a:ext cx="1059074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7540954" y="476056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left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594314" y="531017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554440" y="591981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761426" y="5436719"/>
                <a:ext cx="506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26" y="5436719"/>
                <a:ext cx="50693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右 16"/>
          <p:cNvSpPr/>
          <p:nvPr/>
        </p:nvSpPr>
        <p:spPr>
          <a:xfrm>
            <a:off x="6190626" y="5383935"/>
            <a:ext cx="363168" cy="6074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7594315" y="5172754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594315" y="5775645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594315" y="6332005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354957" y="4922270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54957" y="5528519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338401" y="6078639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0.7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270875" y="3946608"/>
                <a:ext cx="2827634" cy="83099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𝑓𝑖𝑟𝑒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75" y="3946608"/>
                <a:ext cx="2827634" cy="830997"/>
              </a:xfrm>
              <a:prstGeom prst="rect">
                <a:avLst/>
              </a:prstGeom>
              <a:blipFill>
                <a:blip r:embed="rId11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 flipV="1">
            <a:off x="548639" y="4589762"/>
            <a:ext cx="78915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643746" y="4589762"/>
            <a:ext cx="23247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1963765" y="4589762"/>
            <a:ext cx="16799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10" idx="0"/>
          </p:cNvCxnSpPr>
          <p:nvPr/>
        </p:nvCxnSpPr>
        <p:spPr>
          <a:xfrm>
            <a:off x="2809702" y="4589762"/>
            <a:ext cx="1505844" cy="828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866573" y="4627677"/>
            <a:ext cx="883130" cy="79013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 flipH="1">
            <a:off x="2315002" y="4629515"/>
            <a:ext cx="2510511" cy="80492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59576A-8A4F-4135-A44F-BA9072F97672}"/>
                  </a:ext>
                </a:extLst>
              </p:cNvPr>
              <p:cNvSpPr txBox="1"/>
              <p:nvPr/>
            </p:nvSpPr>
            <p:spPr>
              <a:xfrm>
                <a:off x="5578484" y="625864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</a:t>
                </a:r>
                <a:r>
                  <a:rPr lang="en-US" altLang="zh-TW" sz="2400" i="1" u="sng" dirty="0"/>
                  <a:t>expected value </a:t>
                </a:r>
                <a:r>
                  <a:rPr lang="en-US" altLang="zh-TW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4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59576A-8A4F-4135-A44F-BA9072F9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484" y="625864"/>
                <a:ext cx="3410857" cy="830997"/>
              </a:xfrm>
              <a:prstGeom prst="rect">
                <a:avLst/>
              </a:prstGeom>
              <a:blipFill>
                <a:blip r:embed="rId12"/>
                <a:stretch>
                  <a:fillRect l="-267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4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2" grpId="0"/>
      <p:bldP spid="23" grpId="0"/>
      <p:bldP spid="24" grpId="0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An episode is considered as a trajectory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you use an actor to play the game, each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dirty="0"/>
                  <a:t> has a probability to be sampled </a:t>
                </a:r>
              </a:p>
              <a:p>
                <a:pPr lvl="2"/>
                <a:r>
                  <a:rPr lang="en-US" altLang="zh-TW" sz="2400" dirty="0"/>
                  <a:t>The probability depends on actor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76729" y="4744592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29" y="4744592"/>
                <a:ext cx="93617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65364" y="4553808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64" y="4553808"/>
                <a:ext cx="2540000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1612900" y="5587891"/>
            <a:ext cx="252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Sum over all possible trajectory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08322" y="4458715"/>
                <a:ext cx="30961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22" y="4458715"/>
                <a:ext cx="3096191" cy="1200329"/>
              </a:xfrm>
              <a:prstGeom prst="rect">
                <a:avLst/>
              </a:prstGeom>
              <a:blipFill>
                <a:blip r:embed="rId6"/>
                <a:stretch>
                  <a:fillRect l="-3150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08322" y="5659044"/>
                <a:ext cx="3250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N times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22" y="5659044"/>
                <a:ext cx="3250293" cy="830997"/>
              </a:xfrm>
              <a:prstGeom prst="rect">
                <a:avLst/>
              </a:prstGeom>
              <a:blipFill>
                <a:blip r:embed="rId7"/>
                <a:stretch>
                  <a:fillRect l="-30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657827" y="4419463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27" y="4419463"/>
                <a:ext cx="2232933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783443" y="4579208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906995" y="4704824"/>
            <a:ext cx="856399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48309" y="4431121"/>
            <a:ext cx="766592" cy="1119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50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Textbook: Reinforcement Learning: An Introduction </a:t>
            </a:r>
          </a:p>
          <a:p>
            <a:pPr lvl="1"/>
            <a:r>
              <a:rPr lang="en-US" altLang="zh-TW" dirty="0"/>
              <a:t>http://incompleteideas.net/sutton/book/the-book.html</a:t>
            </a:r>
          </a:p>
          <a:p>
            <a:r>
              <a:rPr lang="en-US" altLang="zh-TW" sz="2400" dirty="0"/>
              <a:t>Lectures of David Silver</a:t>
            </a:r>
          </a:p>
          <a:p>
            <a:pPr lvl="1"/>
            <a:r>
              <a:rPr lang="en-US" altLang="zh-TW" dirty="0"/>
              <a:t>http://www0.cs.ucl.ac.uk/staff/D.Silver/web/Teaching.html (10 lectures, around 1:30 each)</a:t>
            </a:r>
          </a:p>
          <a:p>
            <a:pPr lvl="1"/>
            <a:r>
              <a:rPr lang="en-US" altLang="zh-TW" dirty="0"/>
              <a:t>http://videolectures.net/rldm2015_silver_reinforcement_learning/ (Deep Reinforcement Learning )</a:t>
            </a:r>
          </a:p>
          <a:p>
            <a:r>
              <a:rPr lang="en-US" altLang="zh-TW" sz="2400" dirty="0"/>
              <a:t>Lectures of John Schulman</a:t>
            </a:r>
          </a:p>
          <a:p>
            <a:pPr lvl="1"/>
            <a:r>
              <a:rPr lang="en-US" altLang="zh-TW" dirty="0"/>
              <a:t>https://youtu.be/aUrX-rP_ss4</a:t>
            </a:r>
          </a:p>
          <a:p>
            <a:endParaRPr lang="zh-TW" altLang="en-US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33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328293" y="1854853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52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Problem statement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Gradient ascent</a:t>
                </a:r>
              </a:p>
              <a:p>
                <a:pPr lvl="1"/>
                <a:r>
                  <a:rPr lang="en-US" altLang="zh-TW" sz="2800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800" dirty="0"/>
                  <a:t> </a:t>
                </a:r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314357" y="2475063"/>
                <a:ext cx="2685672" cy="571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57" y="2475063"/>
                <a:ext cx="2685672" cy="571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61847" y="4820742"/>
                <a:ext cx="9092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7" y="4820742"/>
                <a:ext cx="9092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1847" y="3461024"/>
                <a:ext cx="3666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7" y="3461024"/>
                <a:ext cx="36662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62034" y="4820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34" y="4820742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00029" y="4079044"/>
                <a:ext cx="1959511" cy="2232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29" y="4079044"/>
                <a:ext cx="1959511" cy="22328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04604" y="571220"/>
            <a:ext cx="3177835" cy="988540"/>
            <a:chOff x="676729" y="4553808"/>
            <a:chExt cx="3177835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95808" y="762811"/>
                <a:ext cx="1248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08" y="762811"/>
                <a:ext cx="1248932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0377" y="1888613"/>
                <a:ext cx="334206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1888613"/>
                <a:ext cx="3342069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79321" y="1881473"/>
                <a:ext cx="3638432" cy="995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321" y="1881473"/>
                <a:ext cx="3638432" cy="99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0377" y="3979627"/>
                <a:ext cx="4035977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3979627"/>
                <a:ext cx="4035977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894120" y="4021086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17672" y="4146702"/>
            <a:ext cx="856399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2038" y="5254258"/>
                <a:ext cx="4422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8" y="5254258"/>
                <a:ext cx="4422702" cy="830997"/>
              </a:xfrm>
              <a:prstGeom prst="rect">
                <a:avLst/>
              </a:prstGeom>
              <a:blipFill>
                <a:blip r:embed="rId8"/>
                <a:stretch>
                  <a:fillRect l="-2066" t="-5882" r="-551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20377" y="5048811"/>
                <a:ext cx="349025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5048811"/>
                <a:ext cx="3490250" cy="1130822"/>
              </a:xfrm>
              <a:prstGeom prst="rect">
                <a:avLst/>
              </a:prstGeom>
              <a:blipFill>
                <a:blip r:embed="rId9"/>
                <a:stretch>
                  <a:fillRect r="-31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462331" y="2961760"/>
                <a:ext cx="52753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do not have to be differentiable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1" y="2961760"/>
                <a:ext cx="5275363" cy="461665"/>
              </a:xfrm>
              <a:prstGeom prst="rect">
                <a:avLst/>
              </a:prstGeom>
              <a:blipFill>
                <a:blip r:embed="rId10"/>
                <a:stretch>
                  <a:fillRect l="-3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478956" y="3364954"/>
            <a:ext cx="414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even be a black box.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722711" y="4054907"/>
                <a:ext cx="3428503" cy="8268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711" y="4054907"/>
                <a:ext cx="3428503" cy="826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>
            <a:cxnSpLocks/>
          </p:cNvCxnSpPr>
          <p:nvPr/>
        </p:nvCxnSpPr>
        <p:spPr>
          <a:xfrm>
            <a:off x="2465911" y="5812487"/>
            <a:ext cx="17070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8650" y="2311400"/>
                <a:ext cx="712470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1400"/>
                <a:ext cx="7124700" cy="13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61114" y="702498"/>
                <a:ext cx="27697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114" y="702498"/>
                <a:ext cx="27697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486848"/>
                <a:ext cx="9525000" cy="1724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6848"/>
                <a:ext cx="9525000" cy="1724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5207608"/>
                <a:ext cx="5262768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07608"/>
                <a:ext cx="5262768" cy="130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201294" y="5506255"/>
                <a:ext cx="2543694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Ignore the terms not related to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294" y="5506255"/>
                <a:ext cx="2543694" cy="830997"/>
              </a:xfrm>
              <a:prstGeom prst="rect">
                <a:avLst/>
              </a:prstGeom>
              <a:blipFill>
                <a:blip r:embed="rId7"/>
                <a:stretch>
                  <a:fillRect l="-2830" t="-3497" b="-12587"/>
                </a:stretch>
              </a:blipFill>
              <a:ln w="3810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2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86400" y="2006023"/>
                <a:ext cx="43856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00" y="2006023"/>
                <a:ext cx="4385600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62550" y="277861"/>
                <a:ext cx="3566111" cy="15000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277861"/>
                <a:ext cx="3566111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17301" y="1998143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1" y="1998143"/>
                <a:ext cx="5378685" cy="1168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7577" y="1487633"/>
                <a:ext cx="3833677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1487633"/>
                <a:ext cx="3833677" cy="56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47322" y="3139514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22" y="3139514"/>
                <a:ext cx="5378685" cy="1168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-332509" y="4303125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5791" y="4420597"/>
                <a:ext cx="568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machine takes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/>
                  <a:t> when seeing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/>
                  <a:t> in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1" y="4420597"/>
                <a:ext cx="5686778" cy="461665"/>
              </a:xfrm>
              <a:prstGeom prst="rect">
                <a:avLst/>
              </a:prstGeom>
              <a:blipFill>
                <a:blip r:embed="rId7"/>
                <a:stretch>
                  <a:fillRect l="-1608" t="-10526" r="-353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761979" y="4838235"/>
                <a:ext cx="3488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4838235"/>
                <a:ext cx="3488651" cy="461665"/>
              </a:xfrm>
              <a:prstGeom prst="rect">
                <a:avLst/>
              </a:prstGeom>
              <a:blipFill>
                <a:blip r:embed="rId8"/>
                <a:stretch>
                  <a:fillRect l="-350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4132811" y="4849767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002896" y="4838234"/>
                <a:ext cx="39361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Tuning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4838234"/>
                <a:ext cx="3936193" cy="461665"/>
              </a:xfrm>
              <a:prstGeom prst="rect">
                <a:avLst/>
              </a:prstGeom>
              <a:blipFill>
                <a:blip r:embed="rId9"/>
                <a:stretch>
                  <a:fillRect l="-248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61979" y="5263806"/>
                <a:ext cx="3488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5263806"/>
                <a:ext cx="3488651" cy="461665"/>
              </a:xfrm>
              <a:prstGeom prst="rect">
                <a:avLst/>
              </a:prstGeom>
              <a:blipFill>
                <a:blip r:embed="rId10"/>
                <a:stretch>
                  <a:fillRect l="-3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右 17"/>
          <p:cNvSpPr/>
          <p:nvPr/>
        </p:nvSpPr>
        <p:spPr>
          <a:xfrm>
            <a:off x="4132811" y="5275338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02896" y="5263805"/>
                <a:ext cx="4155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Tuning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5263805"/>
                <a:ext cx="4155621" cy="461665"/>
              </a:xfrm>
              <a:prstGeom prst="rect">
                <a:avLst/>
              </a:prstGeom>
              <a:blipFill>
                <a:blip r:embed="rId11"/>
                <a:stretch>
                  <a:fillRect l="-234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17577" y="5818888"/>
                <a:ext cx="8281339" cy="8574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It is very important to consider the cumulative reward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of the whole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instead of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5818888"/>
                <a:ext cx="8281339" cy="857414"/>
              </a:xfrm>
              <a:prstGeom prst="rect">
                <a:avLst/>
              </a:prstGeom>
              <a:blipFill>
                <a:blip r:embed="rId12"/>
                <a:stretch>
                  <a:fillRect l="-1177" t="-5674" b="-120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826007" y="3314773"/>
                <a:ext cx="2689343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What if we replace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07" y="3314773"/>
                <a:ext cx="2689343" cy="830997"/>
              </a:xfrm>
              <a:prstGeom prst="rect">
                <a:avLst/>
              </a:prstGeom>
              <a:blipFill>
                <a:blip r:embed="rId13"/>
                <a:stretch>
                  <a:fillRect l="-3386" t="-5072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/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/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/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blipFill>
                <a:blip r:embed="rId4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/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566C99-C316-49F7-8B99-A0ADCDF8A731}"/>
              </a:ext>
            </a:extLst>
          </p:cNvPr>
          <p:cNvSpPr txBox="1"/>
          <p:nvPr/>
        </p:nvSpPr>
        <p:spPr>
          <a:xfrm rot="5400000">
            <a:off x="1734311" y="38078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/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blipFill>
                <a:blip r:embed="rId6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94A050-0C6D-443F-A80D-FBC49D6C6510}"/>
              </a:ext>
            </a:extLst>
          </p:cNvPr>
          <p:cNvSpPr txBox="1"/>
          <p:nvPr/>
        </p:nvSpPr>
        <p:spPr>
          <a:xfrm rot="5400000">
            <a:off x="3022817" y="380786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/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/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/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blipFill>
                <a:blip r:embed="rId9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/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36E693-80C6-44FE-9BB6-BC4F28868157}"/>
              </a:ext>
            </a:extLst>
          </p:cNvPr>
          <p:cNvSpPr txBox="1"/>
          <p:nvPr/>
        </p:nvSpPr>
        <p:spPr>
          <a:xfrm rot="5400000">
            <a:off x="1734311" y="535932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/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blipFill>
                <a:blip r:embed="rId11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035F93-1C18-4EF4-8160-DB0E2C25FC36}"/>
              </a:ext>
            </a:extLst>
          </p:cNvPr>
          <p:cNvSpPr txBox="1"/>
          <p:nvPr/>
        </p:nvSpPr>
        <p:spPr>
          <a:xfrm rot="5400000">
            <a:off x="3022817" y="535932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67044" y="2683681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/>
              <p:nvPr/>
            </p:nvSpPr>
            <p:spPr>
              <a:xfrm>
                <a:off x="759471" y="2082925"/>
                <a:ext cx="3281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actor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1" y="2082925"/>
                <a:ext cx="3281042" cy="461665"/>
              </a:xfrm>
              <a:prstGeom prst="rect">
                <a:avLst/>
              </a:prstGeom>
              <a:blipFill>
                <a:blip r:embed="rId15"/>
                <a:stretch>
                  <a:fillRect l="-297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C7E5E3B7-725C-471A-AC06-BDDE7F6565F7}"/>
              </a:ext>
            </a:extLst>
          </p:cNvPr>
          <p:cNvSpPr/>
          <p:nvPr/>
        </p:nvSpPr>
        <p:spPr>
          <a:xfrm>
            <a:off x="609944" y="2005654"/>
            <a:ext cx="3580096" cy="398115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415383" y="2578764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弧形上彎 29">
            <a:extLst>
              <a:ext uri="{FF2B5EF4-FFF2-40B4-BE49-F238E27FC236}">
                <a16:creationId xmlns:a16="http://schemas.microsoft.com/office/drawing/2014/main" id="{C6ADF080-30B8-4769-B730-F489EC02BD5E}"/>
              </a:ext>
            </a:extLst>
          </p:cNvPr>
          <p:cNvSpPr/>
          <p:nvPr/>
        </p:nvSpPr>
        <p:spPr>
          <a:xfrm rot="819566" flipH="1" flipV="1">
            <a:off x="3811725" y="1347573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箭號: 弧形上彎 30">
            <a:extLst>
              <a:ext uri="{FF2B5EF4-FFF2-40B4-BE49-F238E27FC236}">
                <a16:creationId xmlns:a16="http://schemas.microsoft.com/office/drawing/2014/main" id="{05380484-08B6-41CE-94CC-B6CA6E8691E0}"/>
              </a:ext>
            </a:extLst>
          </p:cNvPr>
          <p:cNvSpPr/>
          <p:nvPr/>
        </p:nvSpPr>
        <p:spPr>
          <a:xfrm rot="20694317">
            <a:off x="3945010" y="5491437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55522F-4A45-4518-BDD2-91AAC5DE9DE9}"/>
              </a:ext>
            </a:extLst>
          </p:cNvPr>
          <p:cNvSpPr txBox="1"/>
          <p:nvPr/>
        </p:nvSpPr>
        <p:spPr>
          <a:xfrm>
            <a:off x="6147839" y="1421147"/>
            <a:ext cx="1462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</a:t>
            </a:r>
          </a:p>
          <a:p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C51303F-B1F0-43F0-8FE1-67CA6A8E35F6}"/>
              </a:ext>
            </a:extLst>
          </p:cNvPr>
          <p:cNvSpPr txBox="1"/>
          <p:nvPr/>
        </p:nvSpPr>
        <p:spPr>
          <a:xfrm>
            <a:off x="6254199" y="5392476"/>
            <a:ext cx="206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Data</a:t>
            </a:r>
          </a:p>
          <a:p>
            <a:r>
              <a:rPr lang="en-US" altLang="zh-TW" sz="2800" dirty="0"/>
              <a:t>Collection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52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7761-3840-4FA3-820C-F01AF95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23A60AA-2E36-4103-9EA1-280C72BA0729}"/>
              </a:ext>
            </a:extLst>
          </p:cNvPr>
          <p:cNvGrpSpPr/>
          <p:nvPr/>
        </p:nvGrpSpPr>
        <p:grpSpPr>
          <a:xfrm>
            <a:off x="980714" y="3102538"/>
            <a:ext cx="5191987" cy="1668224"/>
            <a:chOff x="1167745" y="3988801"/>
            <a:chExt cx="5191987" cy="1668224"/>
          </a:xfrm>
        </p:grpSpPr>
        <p:sp>
          <p:nvSpPr>
            <p:cNvPr id="4" name="Shape 226">
              <a:extLst>
                <a:ext uri="{FF2B5EF4-FFF2-40B4-BE49-F238E27FC236}">
                  <a16:creationId xmlns:a16="http://schemas.microsoft.com/office/drawing/2014/main" id="{5BFE87F2-E07E-4790-8DA9-38800C422DC3}"/>
                </a:ext>
              </a:extLst>
            </p:cNvPr>
            <p:cNvSpPr/>
            <p:nvPr/>
          </p:nvSpPr>
          <p:spPr>
            <a:xfrm>
              <a:off x="4703601" y="4053382"/>
              <a:ext cx="312049" cy="15052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Shape 238">
              <a:extLst>
                <a:ext uri="{FF2B5EF4-FFF2-40B4-BE49-F238E27FC236}">
                  <a16:creationId xmlns:a16="http://schemas.microsoft.com/office/drawing/2014/main" id="{94272E97-F4A8-415A-B6B3-CE092E820775}"/>
                </a:ext>
              </a:extLst>
            </p:cNvPr>
            <p:cNvSpPr/>
            <p:nvPr/>
          </p:nvSpPr>
          <p:spPr>
            <a:xfrm>
              <a:off x="4732244" y="4145693"/>
              <a:ext cx="247823" cy="24782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239">
              <a:extLst>
                <a:ext uri="{FF2B5EF4-FFF2-40B4-BE49-F238E27FC236}">
                  <a16:creationId xmlns:a16="http://schemas.microsoft.com/office/drawing/2014/main" id="{D574D164-95BD-4576-8BFA-FDA549FA2D18}"/>
                </a:ext>
              </a:extLst>
            </p:cNvPr>
            <p:cNvSpPr/>
            <p:nvPr/>
          </p:nvSpPr>
          <p:spPr>
            <a:xfrm>
              <a:off x="4739040" y="4476045"/>
              <a:ext cx="247030" cy="247030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Shape 240">
              <a:extLst>
                <a:ext uri="{FF2B5EF4-FFF2-40B4-BE49-F238E27FC236}">
                  <a16:creationId xmlns:a16="http://schemas.microsoft.com/office/drawing/2014/main" id="{86085C18-A5B6-46AA-8CDE-14F4B5B51913}"/>
                </a:ext>
              </a:extLst>
            </p:cNvPr>
            <p:cNvSpPr/>
            <p:nvPr/>
          </p:nvSpPr>
          <p:spPr>
            <a:xfrm>
              <a:off x="4749108" y="5246223"/>
              <a:ext cx="242473" cy="24247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241">
              <a:extLst>
                <a:ext uri="{FF2B5EF4-FFF2-40B4-BE49-F238E27FC236}">
                  <a16:creationId xmlns:a16="http://schemas.microsoft.com/office/drawing/2014/main" id="{CCD13526-865F-44B4-8174-5C73E73C52FA}"/>
                </a:ext>
              </a:extLst>
            </p:cNvPr>
            <p:cNvSpPr txBox="1"/>
            <p:nvPr/>
          </p:nvSpPr>
          <p:spPr>
            <a:xfrm rot="5400000">
              <a:off x="4730941" y="4838998"/>
              <a:ext cx="579899" cy="3944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</a:p>
          </p:txBody>
        </p:sp>
        <p:sp>
          <p:nvSpPr>
            <p:cNvPr id="9" name="向左箭號 112">
              <a:extLst>
                <a:ext uri="{FF2B5EF4-FFF2-40B4-BE49-F238E27FC236}">
                  <a16:creationId xmlns:a16="http://schemas.microsoft.com/office/drawing/2014/main" id="{BE4E5660-ADE4-48AB-9684-797485762AD5}"/>
                </a:ext>
              </a:extLst>
            </p:cNvPr>
            <p:cNvSpPr/>
            <p:nvPr/>
          </p:nvSpPr>
          <p:spPr>
            <a:xfrm flipH="1">
              <a:off x="4304820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2E78CCD-B675-40D3-8646-DAB335830F42}"/>
                </a:ext>
              </a:extLst>
            </p:cNvPr>
            <p:cNvSpPr txBox="1"/>
            <p:nvPr/>
          </p:nvSpPr>
          <p:spPr>
            <a:xfrm flipH="1">
              <a:off x="3761595" y="4478830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1" name="Shape 226">
              <a:extLst>
                <a:ext uri="{FF2B5EF4-FFF2-40B4-BE49-F238E27FC236}">
                  <a16:creationId xmlns:a16="http://schemas.microsoft.com/office/drawing/2014/main" id="{D7D43891-0E73-4D18-8EB9-0511FBB82450}"/>
                </a:ext>
              </a:extLst>
            </p:cNvPr>
            <p:cNvSpPr/>
            <p:nvPr/>
          </p:nvSpPr>
          <p:spPr>
            <a:xfrm>
              <a:off x="3627992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Shape 229">
              <a:extLst>
                <a:ext uri="{FF2B5EF4-FFF2-40B4-BE49-F238E27FC236}">
                  <a16:creationId xmlns:a16="http://schemas.microsoft.com/office/drawing/2014/main" id="{4B6E258F-D4BC-489C-8E03-D6D0843EBF9E}"/>
                </a:ext>
              </a:extLst>
            </p:cNvPr>
            <p:cNvCxnSpPr/>
            <p:nvPr/>
          </p:nvCxnSpPr>
          <p:spPr>
            <a:xfrm>
              <a:off x="5026193" y="426757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3" name="Shape 229">
              <a:extLst>
                <a:ext uri="{FF2B5EF4-FFF2-40B4-BE49-F238E27FC236}">
                  <a16:creationId xmlns:a16="http://schemas.microsoft.com/office/drawing/2014/main" id="{2AE40B71-1855-4BCE-B517-4512D0BD59FA}"/>
                </a:ext>
              </a:extLst>
            </p:cNvPr>
            <p:cNvCxnSpPr/>
            <p:nvPr/>
          </p:nvCxnSpPr>
          <p:spPr>
            <a:xfrm>
              <a:off x="5022061" y="468087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29">
              <a:extLst>
                <a:ext uri="{FF2B5EF4-FFF2-40B4-BE49-F238E27FC236}">
                  <a16:creationId xmlns:a16="http://schemas.microsoft.com/office/drawing/2014/main" id="{ACE0E13A-1E7F-4A56-A61C-9F35C6B4526B}"/>
                </a:ext>
              </a:extLst>
            </p:cNvPr>
            <p:cNvCxnSpPr/>
            <p:nvPr/>
          </p:nvCxnSpPr>
          <p:spPr>
            <a:xfrm>
              <a:off x="5015349" y="5349725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5" name="向左箭號 66">
              <a:extLst>
                <a:ext uri="{FF2B5EF4-FFF2-40B4-BE49-F238E27FC236}">
                  <a16:creationId xmlns:a16="http://schemas.microsoft.com/office/drawing/2014/main" id="{7283B7D0-38F8-4011-AF0B-2E5E6722A072}"/>
                </a:ext>
              </a:extLst>
            </p:cNvPr>
            <p:cNvSpPr/>
            <p:nvPr/>
          </p:nvSpPr>
          <p:spPr>
            <a:xfrm flipH="1">
              <a:off x="3218805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左箭號 67">
              <a:extLst>
                <a:ext uri="{FF2B5EF4-FFF2-40B4-BE49-F238E27FC236}">
                  <a16:creationId xmlns:a16="http://schemas.microsoft.com/office/drawing/2014/main" id="{B27122C7-8648-4809-8AA7-A5A9E8516746}"/>
                </a:ext>
              </a:extLst>
            </p:cNvPr>
            <p:cNvSpPr/>
            <p:nvPr/>
          </p:nvSpPr>
          <p:spPr>
            <a:xfrm flipH="1">
              <a:off x="2383532" y="4623409"/>
              <a:ext cx="432365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413159-7C37-45B1-9F63-EA6377576CEC}"/>
                </a:ext>
              </a:extLst>
            </p:cNvPr>
            <p:cNvSpPr/>
            <p:nvPr/>
          </p:nvSpPr>
          <p:spPr>
            <a:xfrm flipH="1">
              <a:off x="2755074" y="3988801"/>
              <a:ext cx="2340518" cy="166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Shape 226">
              <a:extLst>
                <a:ext uri="{FF2B5EF4-FFF2-40B4-BE49-F238E27FC236}">
                  <a16:creationId xmlns:a16="http://schemas.microsoft.com/office/drawing/2014/main" id="{91FF6BEE-9EC6-44E0-BB19-ACBF3CF1E4A6}"/>
                </a:ext>
              </a:extLst>
            </p:cNvPr>
            <p:cNvSpPr/>
            <p:nvPr/>
          </p:nvSpPr>
          <p:spPr>
            <a:xfrm>
              <a:off x="2873557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273DD16-A44F-4837-AD7C-CAABFE380CF4}"/>
                </a:ext>
              </a:extLst>
            </p:cNvPr>
            <p:cNvSpPr txBox="1"/>
            <p:nvPr/>
          </p:nvSpPr>
          <p:spPr>
            <a:xfrm>
              <a:off x="5464145" y="5121399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B10FC9A-FC31-42C0-BFB6-38DE46CE7D5A}"/>
                </a:ext>
              </a:extLst>
            </p:cNvPr>
            <p:cNvSpPr txBox="1"/>
            <p:nvPr/>
          </p:nvSpPr>
          <p:spPr>
            <a:xfrm>
              <a:off x="5464145" y="4523020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D7FA895-A486-4FFB-BD5E-B4C8BE65B48E}"/>
                </a:ext>
              </a:extLst>
            </p:cNvPr>
            <p:cNvSpPr txBox="1"/>
            <p:nvPr/>
          </p:nvSpPr>
          <p:spPr>
            <a:xfrm>
              <a:off x="5468094" y="4066316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0A89D95-75BF-40B6-A5DA-074A82E51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633" y="4426233"/>
              <a:ext cx="1149651" cy="756207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A3C0002-97AA-4D8A-AF24-F9922F9A2A1A}"/>
                </a:ext>
              </a:extLst>
            </p:cNvPr>
            <p:cNvSpPr txBox="1"/>
            <p:nvPr/>
          </p:nvSpPr>
          <p:spPr>
            <a:xfrm>
              <a:off x="1167745" y="5136626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2DA4528-5E28-429C-9B64-E4CF1AD8912A}"/>
              </a:ext>
            </a:extLst>
          </p:cNvPr>
          <p:cNvGrpSpPr/>
          <p:nvPr/>
        </p:nvGrpSpPr>
        <p:grpSpPr>
          <a:xfrm>
            <a:off x="7343706" y="3149275"/>
            <a:ext cx="618979" cy="1608567"/>
            <a:chOff x="6991642" y="1981654"/>
            <a:chExt cx="618979" cy="1608567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359C505-6AC1-46D5-B158-800E261278FB}"/>
                </a:ext>
              </a:extLst>
            </p:cNvPr>
            <p:cNvSpPr txBox="1"/>
            <p:nvPr/>
          </p:nvSpPr>
          <p:spPr>
            <a:xfrm>
              <a:off x="6991642" y="1981654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DA3EC6D-8C0E-48DC-AE8C-F8CB9AAC0409}"/>
                </a:ext>
              </a:extLst>
            </p:cNvPr>
            <p:cNvSpPr txBox="1"/>
            <p:nvPr/>
          </p:nvSpPr>
          <p:spPr>
            <a:xfrm>
              <a:off x="6991643" y="246913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2BE08C8F-B1A6-4C30-BCA8-1C90FF0830B0}"/>
                </a:ext>
              </a:extLst>
            </p:cNvPr>
            <p:cNvSpPr txBox="1"/>
            <p:nvPr/>
          </p:nvSpPr>
          <p:spPr>
            <a:xfrm>
              <a:off x="6991642" y="312855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B7C9582-25BD-4D13-8061-BE3952A9CFC1}"/>
                  </a:ext>
                </a:extLst>
              </p:cNvPr>
              <p:cNvSpPr txBox="1"/>
              <p:nvPr/>
            </p:nvSpPr>
            <p:spPr>
              <a:xfrm>
                <a:off x="6360689" y="1627455"/>
                <a:ext cx="1785297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B7C9582-25BD-4D13-8061-BE3952A9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89" y="1627455"/>
                <a:ext cx="1785297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0BEC2F8-0ACD-4A57-AECB-F02918F68201}"/>
              </a:ext>
            </a:extLst>
          </p:cNvPr>
          <p:cNvCxnSpPr/>
          <p:nvPr/>
        </p:nvCxnSpPr>
        <p:spPr>
          <a:xfrm>
            <a:off x="6288630" y="3381311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BAAE57-8831-4230-B59A-941B9B131768}"/>
              </a:ext>
            </a:extLst>
          </p:cNvPr>
          <p:cNvCxnSpPr/>
          <p:nvPr/>
        </p:nvCxnSpPr>
        <p:spPr>
          <a:xfrm>
            <a:off x="6288630" y="3860006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3D08D88-DB9D-4F7A-B36C-56E95B4C0AC6}"/>
              </a:ext>
            </a:extLst>
          </p:cNvPr>
          <p:cNvCxnSpPr/>
          <p:nvPr/>
        </p:nvCxnSpPr>
        <p:spPr>
          <a:xfrm>
            <a:off x="6288630" y="4480641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6FE473-FFB9-404D-AAF2-47937D40811D}"/>
              </a:ext>
            </a:extLst>
          </p:cNvPr>
          <p:cNvSpPr txBox="1"/>
          <p:nvPr/>
        </p:nvSpPr>
        <p:spPr>
          <a:xfrm>
            <a:off x="5031080" y="1901704"/>
            <a:ext cx="153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Minimize: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4F3290-AC4C-4B90-96E8-F3558327C1F1}"/>
              </a:ext>
            </a:extLst>
          </p:cNvPr>
          <p:cNvSpPr txBox="1"/>
          <p:nvPr/>
        </p:nvSpPr>
        <p:spPr>
          <a:xfrm>
            <a:off x="5031080" y="4955597"/>
            <a:ext cx="153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85D31E8-90BC-4335-B613-D2FB3D9B2FC1}"/>
                  </a:ext>
                </a:extLst>
              </p:cNvPr>
              <p:cNvSpPr txBox="1"/>
              <p:nvPr/>
            </p:nvSpPr>
            <p:spPr>
              <a:xfrm>
                <a:off x="6567142" y="5529523"/>
                <a:ext cx="20004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85D31E8-90BC-4335-B613-D2FB3D9B2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42" y="5529523"/>
                <a:ext cx="2000484" cy="369332"/>
              </a:xfrm>
              <a:prstGeom prst="rect">
                <a:avLst/>
              </a:prstGeom>
              <a:blipFill>
                <a:blip r:embed="rId4"/>
                <a:stretch>
                  <a:fillRect l="-4878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2F1EC30-4ACB-41E7-83B4-6F2C599D3B4D}"/>
                  </a:ext>
                </a:extLst>
              </p:cNvPr>
              <p:cNvSpPr txBox="1"/>
              <p:nvPr/>
            </p:nvSpPr>
            <p:spPr>
              <a:xfrm>
                <a:off x="5559829" y="2730238"/>
                <a:ext cx="3301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2F1EC30-4ACB-41E7-83B4-6F2C599D3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829" y="2730238"/>
                <a:ext cx="330155" cy="369332"/>
              </a:xfrm>
              <a:prstGeom prst="rect">
                <a:avLst/>
              </a:prstGeom>
              <a:blipFill>
                <a:blip r:embed="rId5"/>
                <a:stretch>
                  <a:fillRect l="-22222" r="-74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899DD8A-1887-448E-8A03-C9D3BBCB6CE6}"/>
                  </a:ext>
                </a:extLst>
              </p:cNvPr>
              <p:cNvSpPr txBox="1"/>
              <p:nvPr/>
            </p:nvSpPr>
            <p:spPr>
              <a:xfrm>
                <a:off x="7488117" y="2741554"/>
                <a:ext cx="3301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899DD8A-1887-448E-8A03-C9D3BBCB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117" y="2741554"/>
                <a:ext cx="330155" cy="369332"/>
              </a:xfrm>
              <a:prstGeom prst="rect">
                <a:avLst/>
              </a:prstGeom>
              <a:blipFill>
                <a:blip r:embed="rId6"/>
                <a:stretch>
                  <a:fillRect l="-21818" t="-18333" r="-5636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A16561F-6D5C-486D-BFE3-3FACD465D956}"/>
                  </a:ext>
                </a:extLst>
              </p:cNvPr>
              <p:cNvSpPr txBox="1"/>
              <p:nvPr/>
            </p:nvSpPr>
            <p:spPr>
              <a:xfrm>
                <a:off x="6567142" y="5003671"/>
                <a:ext cx="10989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A16561F-6D5C-486D-BFE3-3FACD465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42" y="5003671"/>
                <a:ext cx="1098955" cy="369332"/>
              </a:xfrm>
              <a:prstGeom prst="rect">
                <a:avLst/>
              </a:prstGeom>
              <a:blipFill>
                <a:blip r:embed="rId7"/>
                <a:stretch>
                  <a:fillRect l="-9392" r="-221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1421C29-C2CB-49FE-A0C0-8CA51EB4B2B2}"/>
                  </a:ext>
                </a:extLst>
              </p:cNvPr>
              <p:cNvSpPr txBox="1"/>
              <p:nvPr/>
            </p:nvSpPr>
            <p:spPr>
              <a:xfrm>
                <a:off x="1612224" y="5855426"/>
                <a:ext cx="40983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"|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1421C29-C2CB-49FE-A0C0-8CA51EB4B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24" y="5855426"/>
                <a:ext cx="409836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2CC4E8-1F21-451A-B2D9-4E45816ACA13}"/>
              </a:ext>
            </a:extLst>
          </p:cNvPr>
          <p:cNvSpPr txBox="1"/>
          <p:nvPr/>
        </p:nvSpPr>
        <p:spPr>
          <a:xfrm>
            <a:off x="702756" y="1830276"/>
            <a:ext cx="382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Considered as </a:t>
            </a:r>
          </a:p>
          <a:p>
            <a:r>
              <a:rPr lang="en-US" altLang="zh-TW" sz="2800" b="1" i="1" u="sng" dirty="0"/>
              <a:t>Classification Problem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68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B497C82-D0F7-4AEC-9244-0F2A0FEE2B5B}"/>
              </a:ext>
            </a:extLst>
          </p:cNvPr>
          <p:cNvSpPr/>
          <p:nvPr/>
        </p:nvSpPr>
        <p:spPr>
          <a:xfrm>
            <a:off x="8015380" y="3556034"/>
            <a:ext cx="383033" cy="12400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24840" y="470043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F835E4-BD18-4028-A8C4-E51291BB4CA3}"/>
              </a:ext>
            </a:extLst>
          </p:cNvPr>
          <p:cNvGrpSpPr/>
          <p:nvPr/>
        </p:nvGrpSpPr>
        <p:grpSpPr>
          <a:xfrm>
            <a:off x="469267" y="2132263"/>
            <a:ext cx="3580096" cy="4072485"/>
            <a:chOff x="609944" y="2005654"/>
            <a:chExt cx="3580096" cy="407248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33597B-54FE-4FB3-A78D-418B7F060764}"/>
                </a:ext>
              </a:extLst>
            </p:cNvPr>
            <p:cNvGrpSpPr/>
            <p:nvPr/>
          </p:nvGrpSpPr>
          <p:grpSpPr>
            <a:xfrm>
              <a:off x="797463" y="2637373"/>
              <a:ext cx="3281042" cy="3440766"/>
              <a:chOff x="1290958" y="2446509"/>
              <a:chExt cx="3281042" cy="34407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/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5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566C99-C316-49F7-8B99-A0ADCDF8A731}"/>
                  </a:ext>
                </a:extLst>
              </p:cNvPr>
              <p:cNvSpPr txBox="1"/>
              <p:nvPr/>
            </p:nvSpPr>
            <p:spPr>
              <a:xfrm rot="5400000">
                <a:off x="2227806" y="361699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E94A050-0C6D-443F-A80D-FBC49D6C6510}"/>
                  </a:ext>
                </a:extLst>
              </p:cNvPr>
              <p:cNvSpPr txBox="1"/>
              <p:nvPr/>
            </p:nvSpPr>
            <p:spPr>
              <a:xfrm rot="5400000">
                <a:off x="3516312" y="361699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00F8B30D-C0CE-4178-B702-FA08F3CF3D72}"/>
                  </a:ext>
                </a:extLst>
              </p:cNvPr>
              <p:cNvGrpSpPr/>
              <p:nvPr/>
            </p:nvGrpSpPr>
            <p:grpSpPr>
              <a:xfrm>
                <a:off x="1295717" y="4001294"/>
                <a:ext cx="3276283" cy="1885981"/>
                <a:chOff x="1296508" y="4512709"/>
                <a:chExt cx="3276283" cy="18859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5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636E693-80C6-44FE-9BB6-BC4F28868157}"/>
                    </a:ext>
                  </a:extLst>
                </p:cNvPr>
                <p:cNvSpPr txBox="1"/>
                <p:nvPr/>
              </p:nvSpPr>
              <p:spPr>
                <a:xfrm rot="5400000">
                  <a:off x="2228597" y="5679880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5035F93-1C18-4EF4-8160-DB0E2C25FC36}"/>
                    </a:ext>
                  </a:extLst>
                </p:cNvPr>
                <p:cNvSpPr txBox="1"/>
                <p:nvPr/>
              </p:nvSpPr>
              <p:spPr>
                <a:xfrm rot="5400000">
                  <a:off x="3517103" y="5679879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/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Given actor parameter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788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E5E3B7-725C-471A-AC06-BDDE7F6565F7}"/>
                </a:ext>
              </a:extLst>
            </p:cNvPr>
            <p:cNvSpPr/>
            <p:nvPr/>
          </p:nvSpPr>
          <p:spPr>
            <a:xfrm>
              <a:off x="609944" y="2005654"/>
              <a:ext cx="3580096" cy="398115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373179" y="365126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E5489F-125B-47F0-BFE9-26048964F359}"/>
              </a:ext>
            </a:extLst>
          </p:cNvPr>
          <p:cNvSpPr/>
          <p:nvPr/>
        </p:nvSpPr>
        <p:spPr>
          <a:xfrm>
            <a:off x="5865894" y="1997612"/>
            <a:ext cx="717785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F9609-F025-42D9-9488-4B88AE570E62}"/>
              </a:ext>
            </a:extLst>
          </p:cNvPr>
          <p:cNvSpPr txBox="1"/>
          <p:nvPr/>
        </p:nvSpPr>
        <p:spPr>
          <a:xfrm rot="5400000">
            <a:off x="5185949" y="4811476"/>
            <a:ext cx="87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/>
              <p:nvPr/>
            </p:nvSpPr>
            <p:spPr>
              <a:xfrm>
                <a:off x="4265357" y="3869198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57" y="3869198"/>
                <a:ext cx="520505" cy="465192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AD2E2DC5-8E35-4605-9D35-1944B7B1CFB9}"/>
              </a:ext>
            </a:extLst>
          </p:cNvPr>
          <p:cNvGrpSpPr/>
          <p:nvPr/>
        </p:nvGrpSpPr>
        <p:grpSpPr>
          <a:xfrm>
            <a:off x="5097791" y="3556034"/>
            <a:ext cx="2149963" cy="1200330"/>
            <a:chOff x="6146096" y="3467568"/>
            <a:chExt cx="2149963" cy="12003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0303BB-713D-4A3F-8866-8339A2D98CF3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37" name="Shape 229">
              <a:extLst>
                <a:ext uri="{FF2B5EF4-FFF2-40B4-BE49-F238E27FC236}">
                  <a16:creationId xmlns:a16="http://schemas.microsoft.com/office/drawing/2014/main" id="{CD6F29E4-A2A0-4B74-84A5-110B6117FB77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8" name="Shape 229">
              <a:extLst>
                <a:ext uri="{FF2B5EF4-FFF2-40B4-BE49-F238E27FC236}">
                  <a16:creationId xmlns:a16="http://schemas.microsoft.com/office/drawing/2014/main" id="{E7A7ABF5-C960-499D-8E92-6694CDB5CCD5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9" name="Shape 229">
              <a:extLst>
                <a:ext uri="{FF2B5EF4-FFF2-40B4-BE49-F238E27FC236}">
                  <a16:creationId xmlns:a16="http://schemas.microsoft.com/office/drawing/2014/main" id="{52D34653-1CDD-4902-90D4-631725475A1E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1A49480-933F-4FDA-8059-31AF841F934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4769711-6E94-42E0-BADD-55CCE54C3ABC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5493363-20B9-4464-93EF-8886C223A360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7DD9A438-1134-43B8-A4CC-983DB5619E1A}"/>
              </a:ext>
            </a:extLst>
          </p:cNvPr>
          <p:cNvCxnSpPr/>
          <p:nvPr/>
        </p:nvCxnSpPr>
        <p:spPr>
          <a:xfrm>
            <a:off x="4713955" y="415619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/>
              <p:nvPr/>
            </p:nvSpPr>
            <p:spPr>
              <a:xfrm>
                <a:off x="7392404" y="3015981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04" y="3015981"/>
                <a:ext cx="1493421" cy="465192"/>
              </a:xfrm>
              <a:prstGeom prst="rect">
                <a:avLst/>
              </a:prstGeom>
              <a:blipFill>
                <a:blip r:embed="rId17"/>
                <a:stretch>
                  <a:fillRect r="-816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>
            <a:extLst>
              <a:ext uri="{FF2B5EF4-FFF2-40B4-BE49-F238E27FC236}">
                <a16:creationId xmlns:a16="http://schemas.microsoft.com/office/drawing/2014/main" id="{C3093E0F-E425-4294-AFBE-7DC7936A81AE}"/>
              </a:ext>
            </a:extLst>
          </p:cNvPr>
          <p:cNvSpPr/>
          <p:nvPr/>
        </p:nvSpPr>
        <p:spPr>
          <a:xfrm>
            <a:off x="7363770" y="3972068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938FC13-F25E-4419-B33F-40EA2C2C2D4C}"/>
              </a:ext>
            </a:extLst>
          </p:cNvPr>
          <p:cNvSpPr txBox="1"/>
          <p:nvPr/>
        </p:nvSpPr>
        <p:spPr>
          <a:xfrm>
            <a:off x="8030782" y="3531800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32526F1-62E9-4444-9777-74CA25C036DC}"/>
              </a:ext>
            </a:extLst>
          </p:cNvPr>
          <p:cNvSpPr txBox="1"/>
          <p:nvPr/>
        </p:nvSpPr>
        <p:spPr>
          <a:xfrm>
            <a:off x="8030782" y="3911813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1E2A5A2-71B6-4D80-8A06-59E405ECF4A9}"/>
              </a:ext>
            </a:extLst>
          </p:cNvPr>
          <p:cNvSpPr txBox="1"/>
          <p:nvPr/>
        </p:nvSpPr>
        <p:spPr>
          <a:xfrm>
            <a:off x="8030782" y="4334390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/>
              <p:nvPr/>
            </p:nvSpPr>
            <p:spPr>
              <a:xfrm>
                <a:off x="4289162" y="5717590"/>
                <a:ext cx="520505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62" y="5717590"/>
                <a:ext cx="520505" cy="465961"/>
              </a:xfrm>
              <a:prstGeom prst="rect">
                <a:avLst/>
              </a:prstGeom>
              <a:blipFill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群組 50">
            <a:extLst>
              <a:ext uri="{FF2B5EF4-FFF2-40B4-BE49-F238E27FC236}">
                <a16:creationId xmlns:a16="http://schemas.microsoft.com/office/drawing/2014/main" id="{C597E424-1996-49EB-8971-87848C89E91F}"/>
              </a:ext>
            </a:extLst>
          </p:cNvPr>
          <p:cNvGrpSpPr/>
          <p:nvPr/>
        </p:nvGrpSpPr>
        <p:grpSpPr>
          <a:xfrm>
            <a:off x="5121596" y="5404426"/>
            <a:ext cx="2149963" cy="1200330"/>
            <a:chOff x="6146096" y="3467568"/>
            <a:chExt cx="2149963" cy="120033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E91EC8B-D971-4D9A-8679-619F20B1E2F7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53" name="Shape 229">
              <a:extLst>
                <a:ext uri="{FF2B5EF4-FFF2-40B4-BE49-F238E27FC236}">
                  <a16:creationId xmlns:a16="http://schemas.microsoft.com/office/drawing/2014/main" id="{7F4EFC0C-4014-4FDD-8AB4-EC1EF878FC21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4" name="Shape 229">
              <a:extLst>
                <a:ext uri="{FF2B5EF4-FFF2-40B4-BE49-F238E27FC236}">
                  <a16:creationId xmlns:a16="http://schemas.microsoft.com/office/drawing/2014/main" id="{16808D36-DD2A-4090-91C2-54B21062A0E7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5" name="Shape 229">
              <a:extLst>
                <a:ext uri="{FF2B5EF4-FFF2-40B4-BE49-F238E27FC236}">
                  <a16:creationId xmlns:a16="http://schemas.microsoft.com/office/drawing/2014/main" id="{1F6D9589-1C92-4A46-BA2C-AFE3681821E1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6B7C2FF-A5E1-424A-9CEC-3807BDFA6E2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DBE28C22-AD74-43BF-936B-6608C6EE5A9B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57FB4FC5-5F14-47B1-AC38-22507402320D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59" name="Shape 229">
            <a:extLst>
              <a:ext uri="{FF2B5EF4-FFF2-40B4-BE49-F238E27FC236}">
                <a16:creationId xmlns:a16="http://schemas.microsoft.com/office/drawing/2014/main" id="{EA2050A9-2898-4EA9-9089-10D2925D3BFB}"/>
              </a:ext>
            </a:extLst>
          </p:cNvPr>
          <p:cNvCxnSpPr/>
          <p:nvPr/>
        </p:nvCxnSpPr>
        <p:spPr>
          <a:xfrm>
            <a:off x="4737760" y="6004591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/>
              <p:nvPr/>
            </p:nvSpPr>
            <p:spPr>
              <a:xfrm>
                <a:off x="7416209" y="4864373"/>
                <a:ext cx="1493421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09" y="4864373"/>
                <a:ext cx="1493421" cy="465961"/>
              </a:xfrm>
              <a:prstGeom prst="rect">
                <a:avLst/>
              </a:prstGeom>
              <a:blipFill>
                <a:blip r:embed="rId19"/>
                <a:stretch>
                  <a:fillRect r="-2041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左-右雙向 60">
            <a:extLst>
              <a:ext uri="{FF2B5EF4-FFF2-40B4-BE49-F238E27FC236}">
                <a16:creationId xmlns:a16="http://schemas.microsoft.com/office/drawing/2014/main" id="{49514764-979F-431E-B021-95758FF3D2F6}"/>
              </a:ext>
            </a:extLst>
          </p:cNvPr>
          <p:cNvSpPr/>
          <p:nvPr/>
        </p:nvSpPr>
        <p:spPr>
          <a:xfrm>
            <a:off x="7387575" y="5820460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730869B4-CB3E-42C8-8DCB-33F395BE79DB}"/>
              </a:ext>
            </a:extLst>
          </p:cNvPr>
          <p:cNvGrpSpPr/>
          <p:nvPr/>
        </p:nvGrpSpPr>
        <p:grpSpPr>
          <a:xfrm>
            <a:off x="8015380" y="5340501"/>
            <a:ext cx="530568" cy="1264255"/>
            <a:chOff x="7885382" y="5380192"/>
            <a:chExt cx="530568" cy="1264255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C8CEA8D-882F-466F-BEB0-E3259835B07F}"/>
                </a:ext>
              </a:extLst>
            </p:cNvPr>
            <p:cNvSpPr/>
            <p:nvPr/>
          </p:nvSpPr>
          <p:spPr>
            <a:xfrm>
              <a:off x="7885382" y="5404426"/>
              <a:ext cx="383033" cy="12400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2293094-14FE-4F49-A868-888CA84FF5E2}"/>
                </a:ext>
              </a:extLst>
            </p:cNvPr>
            <p:cNvSpPr txBox="1"/>
            <p:nvPr/>
          </p:nvSpPr>
          <p:spPr>
            <a:xfrm>
              <a:off x="7942045" y="538019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BB337C0-F39A-4D75-BEDB-EDBCB5156A3D}"/>
                </a:ext>
              </a:extLst>
            </p:cNvPr>
            <p:cNvSpPr txBox="1"/>
            <p:nvPr/>
          </p:nvSpPr>
          <p:spPr>
            <a:xfrm>
              <a:off x="7942045" y="5760205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DD84FE0-509B-444D-98A8-BAC63EBCC0B5}"/>
                </a:ext>
              </a:extLst>
            </p:cNvPr>
            <p:cNvSpPr txBox="1"/>
            <p:nvPr/>
          </p:nvSpPr>
          <p:spPr>
            <a:xfrm>
              <a:off x="7942045" y="618278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" grpId="0" animBg="1"/>
      <p:bldP spid="14" grpId="0"/>
      <p:bldP spid="36" grpId="0"/>
      <p:bldP spid="45" grpId="0"/>
      <p:bldP spid="46" grpId="0" animBg="1"/>
      <p:bldP spid="47" grpId="0"/>
      <p:bldP spid="48" grpId="0"/>
      <p:bldP spid="49" grpId="0"/>
      <p:bldP spid="50" grpId="0"/>
      <p:bldP spid="60" grpId="0"/>
      <p:bldP spid="6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B497C82-D0F7-4AEC-9244-0F2A0FEE2B5B}"/>
              </a:ext>
            </a:extLst>
          </p:cNvPr>
          <p:cNvSpPr/>
          <p:nvPr/>
        </p:nvSpPr>
        <p:spPr>
          <a:xfrm>
            <a:off x="6674408" y="4047733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24840" y="470043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F835E4-BD18-4028-A8C4-E51291BB4CA3}"/>
              </a:ext>
            </a:extLst>
          </p:cNvPr>
          <p:cNvGrpSpPr/>
          <p:nvPr/>
        </p:nvGrpSpPr>
        <p:grpSpPr>
          <a:xfrm>
            <a:off x="469267" y="2132263"/>
            <a:ext cx="3580096" cy="4072485"/>
            <a:chOff x="609944" y="2005654"/>
            <a:chExt cx="3580096" cy="407248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33597B-54FE-4FB3-A78D-418B7F060764}"/>
                </a:ext>
              </a:extLst>
            </p:cNvPr>
            <p:cNvGrpSpPr/>
            <p:nvPr/>
          </p:nvGrpSpPr>
          <p:grpSpPr>
            <a:xfrm>
              <a:off x="797463" y="2637373"/>
              <a:ext cx="3281042" cy="3440766"/>
              <a:chOff x="1290958" y="2446509"/>
              <a:chExt cx="3281042" cy="34407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/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5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566C99-C316-49F7-8B99-A0ADCDF8A731}"/>
                  </a:ext>
                </a:extLst>
              </p:cNvPr>
              <p:cNvSpPr txBox="1"/>
              <p:nvPr/>
            </p:nvSpPr>
            <p:spPr>
              <a:xfrm rot="5400000">
                <a:off x="2227806" y="361699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E94A050-0C6D-443F-A80D-FBC49D6C6510}"/>
                  </a:ext>
                </a:extLst>
              </p:cNvPr>
              <p:cNvSpPr txBox="1"/>
              <p:nvPr/>
            </p:nvSpPr>
            <p:spPr>
              <a:xfrm rot="5400000">
                <a:off x="3516312" y="361699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00F8B30D-C0CE-4178-B702-FA08F3CF3D72}"/>
                  </a:ext>
                </a:extLst>
              </p:cNvPr>
              <p:cNvGrpSpPr/>
              <p:nvPr/>
            </p:nvGrpSpPr>
            <p:grpSpPr>
              <a:xfrm>
                <a:off x="1295717" y="4001294"/>
                <a:ext cx="3276283" cy="1885981"/>
                <a:chOff x="1296508" y="4512709"/>
                <a:chExt cx="3276283" cy="18859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5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636E693-80C6-44FE-9BB6-BC4F28868157}"/>
                    </a:ext>
                  </a:extLst>
                </p:cNvPr>
                <p:cNvSpPr txBox="1"/>
                <p:nvPr/>
              </p:nvSpPr>
              <p:spPr>
                <a:xfrm rot="5400000">
                  <a:off x="2228597" y="5679880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5035F93-1C18-4EF4-8160-DB0E2C25FC36}"/>
                    </a:ext>
                  </a:extLst>
                </p:cNvPr>
                <p:cNvSpPr txBox="1"/>
                <p:nvPr/>
              </p:nvSpPr>
              <p:spPr>
                <a:xfrm rot="5400000">
                  <a:off x="3517103" y="5679879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/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Given actor parameter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788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E5E3B7-725C-471A-AC06-BDDE7F6565F7}"/>
                </a:ext>
              </a:extLst>
            </p:cNvPr>
            <p:cNvSpPr/>
            <p:nvPr/>
          </p:nvSpPr>
          <p:spPr>
            <a:xfrm>
              <a:off x="609944" y="2005654"/>
              <a:ext cx="3580096" cy="398115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373179" y="365126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F9609-F025-42D9-9488-4B88AE570E62}"/>
              </a:ext>
            </a:extLst>
          </p:cNvPr>
          <p:cNvSpPr txBox="1"/>
          <p:nvPr/>
        </p:nvSpPr>
        <p:spPr>
          <a:xfrm rot="5400000">
            <a:off x="5577318" y="5303158"/>
            <a:ext cx="87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/>
              <p:nvPr/>
            </p:nvSpPr>
            <p:spPr>
              <a:xfrm>
                <a:off x="4641628" y="4057141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628" y="4057141"/>
                <a:ext cx="520505" cy="465192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AD2E2DC5-8E35-4605-9D35-1944B7B1CFB9}"/>
              </a:ext>
            </a:extLst>
          </p:cNvPr>
          <p:cNvGrpSpPr/>
          <p:nvPr/>
        </p:nvGrpSpPr>
        <p:grpSpPr>
          <a:xfrm>
            <a:off x="5502549" y="4030505"/>
            <a:ext cx="1173709" cy="600165"/>
            <a:chOff x="6174583" y="3754096"/>
            <a:chExt cx="1173709" cy="6001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0303BB-713D-4A3F-8866-8339A2D98CF3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38" name="Shape 229">
              <a:extLst>
                <a:ext uri="{FF2B5EF4-FFF2-40B4-BE49-F238E27FC236}">
                  <a16:creationId xmlns:a16="http://schemas.microsoft.com/office/drawing/2014/main" id="{E7A7ABF5-C960-499D-8E92-6694CDB5CCD5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7DD9A438-1134-43B8-A4CC-983DB5619E1A}"/>
              </a:ext>
            </a:extLst>
          </p:cNvPr>
          <p:cNvCxnSpPr/>
          <p:nvPr/>
        </p:nvCxnSpPr>
        <p:spPr>
          <a:xfrm>
            <a:off x="5090226" y="434414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/>
              <p:nvPr/>
            </p:nvSpPr>
            <p:spPr>
              <a:xfrm>
                <a:off x="7433212" y="4063275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12" y="4063275"/>
                <a:ext cx="1493421" cy="465192"/>
              </a:xfrm>
              <a:prstGeom prst="rect">
                <a:avLst/>
              </a:prstGeom>
              <a:blipFill>
                <a:blip r:embed="rId17"/>
                <a:stretch>
                  <a:fillRect r="-1224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>
            <a:extLst>
              <a:ext uri="{FF2B5EF4-FFF2-40B4-BE49-F238E27FC236}">
                <a16:creationId xmlns:a16="http://schemas.microsoft.com/office/drawing/2014/main" id="{C3093E0F-E425-4294-AFBE-7DC7936A81AE}"/>
              </a:ext>
            </a:extLst>
          </p:cNvPr>
          <p:cNvSpPr/>
          <p:nvPr/>
        </p:nvSpPr>
        <p:spPr>
          <a:xfrm>
            <a:off x="6941262" y="4218775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82277F-CADE-40CB-A447-40D561D48278}"/>
              </a:ext>
            </a:extLst>
          </p:cNvPr>
          <p:cNvSpPr/>
          <p:nvPr/>
        </p:nvSpPr>
        <p:spPr>
          <a:xfrm>
            <a:off x="3616029" y="2863284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80F4A25-C439-4970-90EB-CD1878814203}"/>
              </a:ext>
            </a:extLst>
          </p:cNvPr>
          <p:cNvSpPr/>
          <p:nvPr/>
        </p:nvSpPr>
        <p:spPr>
          <a:xfrm>
            <a:off x="3616029" y="3373483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4C6DE6C-9A33-405E-A23E-2E8146FC5BFD}"/>
              </a:ext>
            </a:extLst>
          </p:cNvPr>
          <p:cNvSpPr/>
          <p:nvPr/>
        </p:nvSpPr>
        <p:spPr>
          <a:xfrm>
            <a:off x="3616029" y="4381026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4C6739-BB80-488E-9147-69FB576DADB7}"/>
              </a:ext>
            </a:extLst>
          </p:cNvPr>
          <p:cNvSpPr/>
          <p:nvPr/>
        </p:nvSpPr>
        <p:spPr>
          <a:xfrm>
            <a:off x="3616029" y="4891225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70BD13-DE73-4FDF-95B4-BBB52BFEA3D9}"/>
              </a:ext>
            </a:extLst>
          </p:cNvPr>
          <p:cNvSpPr/>
          <p:nvPr/>
        </p:nvSpPr>
        <p:spPr>
          <a:xfrm>
            <a:off x="6674408" y="4762545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2CE32DC-61C9-4542-8CE2-468AED54E527}"/>
                  </a:ext>
                </a:extLst>
              </p:cNvPr>
              <p:cNvSpPr txBox="1"/>
              <p:nvPr/>
            </p:nvSpPr>
            <p:spPr>
              <a:xfrm>
                <a:off x="4641628" y="4771953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2CE32DC-61C9-4542-8CE2-468AED54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628" y="4771953"/>
                <a:ext cx="520505" cy="465192"/>
              </a:xfrm>
              <a:prstGeom prst="rect">
                <a:avLst/>
              </a:prstGeom>
              <a:blipFill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38494461-640D-45E5-83AE-95868DB7E0E0}"/>
              </a:ext>
            </a:extLst>
          </p:cNvPr>
          <p:cNvGrpSpPr/>
          <p:nvPr/>
        </p:nvGrpSpPr>
        <p:grpSpPr>
          <a:xfrm>
            <a:off x="5502549" y="4745317"/>
            <a:ext cx="1173709" cy="600165"/>
            <a:chOff x="6174583" y="3754096"/>
            <a:chExt cx="1173709" cy="60016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07C093F-7094-4F25-BEA2-6AF199CC04AB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75" name="Shape 229">
              <a:extLst>
                <a:ext uri="{FF2B5EF4-FFF2-40B4-BE49-F238E27FC236}">
                  <a16:creationId xmlns:a16="http://schemas.microsoft.com/office/drawing/2014/main" id="{1609381F-768A-40F5-BC7D-82D8EDF5422E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76" name="Shape 229">
            <a:extLst>
              <a:ext uri="{FF2B5EF4-FFF2-40B4-BE49-F238E27FC236}">
                <a16:creationId xmlns:a16="http://schemas.microsoft.com/office/drawing/2014/main" id="{3C2E67CD-A771-492E-AA86-5ADA228C60A5}"/>
              </a:ext>
            </a:extLst>
          </p:cNvPr>
          <p:cNvCxnSpPr/>
          <p:nvPr/>
        </p:nvCxnSpPr>
        <p:spPr>
          <a:xfrm>
            <a:off x="5090226" y="505895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EC2507F-2760-4BD8-87B4-1A9402740A2B}"/>
                  </a:ext>
                </a:extLst>
              </p:cNvPr>
              <p:cNvSpPr txBox="1"/>
              <p:nvPr/>
            </p:nvSpPr>
            <p:spPr>
              <a:xfrm>
                <a:off x="7433212" y="4778087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EC2507F-2760-4BD8-87B4-1A940274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12" y="4778087"/>
                <a:ext cx="1493421" cy="465192"/>
              </a:xfrm>
              <a:prstGeom prst="rect">
                <a:avLst/>
              </a:prstGeom>
              <a:blipFill>
                <a:blip r:embed="rId19"/>
                <a:stretch>
                  <a:fillRect r="-1224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箭號: 左-右雙向 77">
            <a:extLst>
              <a:ext uri="{FF2B5EF4-FFF2-40B4-BE49-F238E27FC236}">
                <a16:creationId xmlns:a16="http://schemas.microsoft.com/office/drawing/2014/main" id="{938816C7-2BE4-4E1E-A2C2-2E91BD86C47F}"/>
              </a:ext>
            </a:extLst>
          </p:cNvPr>
          <p:cNvSpPr/>
          <p:nvPr/>
        </p:nvSpPr>
        <p:spPr>
          <a:xfrm>
            <a:off x="6941262" y="4933587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08970-C4F6-4613-B9C3-E55F9A42FC41}"/>
              </a:ext>
            </a:extLst>
          </p:cNvPr>
          <p:cNvSpPr/>
          <p:nvPr/>
        </p:nvSpPr>
        <p:spPr>
          <a:xfrm>
            <a:off x="6678546" y="5854615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88F2DD0-1180-41C9-B6CD-F2A91AD9D1F0}"/>
                  </a:ext>
                </a:extLst>
              </p:cNvPr>
              <p:cNvSpPr txBox="1"/>
              <p:nvPr/>
            </p:nvSpPr>
            <p:spPr>
              <a:xfrm>
                <a:off x="4645766" y="5864023"/>
                <a:ext cx="520505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88F2DD0-1180-41C9-B6CD-F2A91AD9D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66" y="5864023"/>
                <a:ext cx="520505" cy="465961"/>
              </a:xfrm>
              <a:prstGeom prst="rect">
                <a:avLst/>
              </a:prstGeom>
              <a:blipFill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8BFF29BF-C6E6-44F6-8DD4-AE0A289A868A}"/>
              </a:ext>
            </a:extLst>
          </p:cNvPr>
          <p:cNvGrpSpPr/>
          <p:nvPr/>
        </p:nvGrpSpPr>
        <p:grpSpPr>
          <a:xfrm>
            <a:off x="5506687" y="5837387"/>
            <a:ext cx="1173709" cy="600165"/>
            <a:chOff x="6174583" y="3754096"/>
            <a:chExt cx="1173709" cy="60016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33D7A5B-99CF-4F22-8481-D93E76553156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83" name="Shape 229">
              <a:extLst>
                <a:ext uri="{FF2B5EF4-FFF2-40B4-BE49-F238E27FC236}">
                  <a16:creationId xmlns:a16="http://schemas.microsoft.com/office/drawing/2014/main" id="{CB43A8DE-2EB1-4EE5-AC79-0B7D50646494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84" name="Shape 229">
            <a:extLst>
              <a:ext uri="{FF2B5EF4-FFF2-40B4-BE49-F238E27FC236}">
                <a16:creationId xmlns:a16="http://schemas.microsoft.com/office/drawing/2014/main" id="{745A1E83-A530-49AA-962C-A573CE288B2D}"/>
              </a:ext>
            </a:extLst>
          </p:cNvPr>
          <p:cNvCxnSpPr/>
          <p:nvPr/>
        </p:nvCxnSpPr>
        <p:spPr>
          <a:xfrm>
            <a:off x="5094364" y="615102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54C619F-2FFE-4E31-95DB-D73456D5F022}"/>
                  </a:ext>
                </a:extLst>
              </p:cNvPr>
              <p:cNvSpPr txBox="1"/>
              <p:nvPr/>
            </p:nvSpPr>
            <p:spPr>
              <a:xfrm>
                <a:off x="7437350" y="5870157"/>
                <a:ext cx="1493421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54C619F-2FFE-4E31-95DB-D73456D5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50" y="5870157"/>
                <a:ext cx="1493421" cy="465961"/>
              </a:xfrm>
              <a:prstGeom prst="rect">
                <a:avLst/>
              </a:prstGeom>
              <a:blipFill>
                <a:blip r:embed="rId21"/>
                <a:stretch>
                  <a:fillRect r="-2449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箭號: 左-右雙向 85">
            <a:extLst>
              <a:ext uri="{FF2B5EF4-FFF2-40B4-BE49-F238E27FC236}">
                <a16:creationId xmlns:a16="http://schemas.microsoft.com/office/drawing/2014/main" id="{8A9B5B26-DDE4-4DE9-BCE7-F853F8FF364C}"/>
              </a:ext>
            </a:extLst>
          </p:cNvPr>
          <p:cNvSpPr/>
          <p:nvPr/>
        </p:nvSpPr>
        <p:spPr>
          <a:xfrm>
            <a:off x="6945400" y="6025657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0649B0-65EF-495C-BFF9-349020858A4F}"/>
                  </a:ext>
                </a:extLst>
              </p:cNvPr>
              <p:cNvSpPr/>
              <p:nvPr/>
            </p:nvSpPr>
            <p:spPr>
              <a:xfrm>
                <a:off x="4302130" y="3064531"/>
                <a:ext cx="31571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Each training data is weighted by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0649B0-65EF-495C-BFF9-349020858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130" y="3064531"/>
                <a:ext cx="3157112" cy="830997"/>
              </a:xfrm>
              <a:prstGeom prst="rect">
                <a:avLst/>
              </a:prstGeom>
              <a:blipFill>
                <a:blip r:embed="rId22"/>
                <a:stretch>
                  <a:fillRect l="-308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70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4" grpId="0"/>
      <p:bldP spid="36" grpId="0"/>
      <p:bldP spid="45" grpId="0"/>
      <p:bldP spid="46" grpId="0" animBg="1"/>
      <p:bldP spid="31" grpId="0" animBg="1"/>
      <p:bldP spid="68" grpId="0" animBg="1"/>
      <p:bldP spid="69" grpId="0" animBg="1"/>
      <p:bldP spid="70" grpId="0" animBg="1"/>
      <p:bldP spid="71" grpId="0" animBg="1"/>
      <p:bldP spid="72" grpId="0"/>
      <p:bldP spid="77" grpId="0"/>
      <p:bldP spid="78" grpId="0" animBg="1"/>
      <p:bldP spid="79" grpId="0" animBg="1"/>
      <p:bldP spid="80" grpId="0"/>
      <p:bldP spid="85" grpId="0"/>
      <p:bldP spid="86" grpId="0" animBg="1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a Baseline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54955" y="1385646"/>
                <a:ext cx="3833677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55" y="1385646"/>
                <a:ext cx="3833677" cy="567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3778" y="1904036"/>
                <a:ext cx="59477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78" y="1904036"/>
                <a:ext cx="59477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-256309" y="3137751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068148" y="427518"/>
                <a:ext cx="326955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It is possible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always positive.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8" y="427518"/>
                <a:ext cx="3269550" cy="830997"/>
              </a:xfrm>
              <a:prstGeom prst="rect">
                <a:avLst/>
              </a:prstGeom>
              <a:blipFill>
                <a:blip r:embed="rId4"/>
                <a:stretch>
                  <a:fillRect l="-2597" t="-5072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730083" y="3581955"/>
            <a:ext cx="9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Ideal </a:t>
            </a:r>
          </a:p>
          <a:p>
            <a:pPr algn="ctr"/>
            <a:r>
              <a:rPr lang="en-US" altLang="zh-TW" sz="2400" dirty="0"/>
              <a:t>case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1225" y="5417524"/>
            <a:ext cx="15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Sampling</a:t>
            </a:r>
          </a:p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54514" y="3831774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287485" y="3452946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949364" y="4215552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2177143" y="4555789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54404" y="4505842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277485" y="450584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3963878" y="4505842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0" name="箭號: 向上 19"/>
          <p:cNvSpPr/>
          <p:nvPr/>
        </p:nvSpPr>
        <p:spPr>
          <a:xfrm>
            <a:off x="3949364" y="3519716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上 20"/>
          <p:cNvSpPr/>
          <p:nvPr/>
        </p:nvSpPr>
        <p:spPr>
          <a:xfrm>
            <a:off x="2554404" y="3336415"/>
            <a:ext cx="279400" cy="49892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上 21"/>
          <p:cNvSpPr/>
          <p:nvPr/>
        </p:nvSpPr>
        <p:spPr>
          <a:xfrm>
            <a:off x="3296556" y="3207270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109581" y="3677337"/>
            <a:ext cx="3048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842552" y="3719421"/>
            <a:ext cx="297543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04431" y="4017567"/>
            <a:ext cx="2794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>
            <a:cxnSpLocks/>
          </p:cNvCxnSpPr>
          <p:nvPr/>
        </p:nvCxnSpPr>
        <p:spPr>
          <a:xfrm>
            <a:off x="5732210" y="4575521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109471" y="4525574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832552" y="4525574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7518945" y="4525574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35" name="箭號: 向右 34"/>
          <p:cNvSpPr/>
          <p:nvPr/>
        </p:nvSpPr>
        <p:spPr>
          <a:xfrm>
            <a:off x="4833257" y="3550620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784463" y="3192501"/>
            <a:ext cx="246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is probability …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2545738" y="5663189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3278709" y="5284361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940588" y="6046967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>
            <a:off x="2168367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545628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3268709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3955102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5" name="箭號: 向上 44"/>
          <p:cNvSpPr/>
          <p:nvPr/>
        </p:nvSpPr>
        <p:spPr>
          <a:xfrm>
            <a:off x="3940588" y="5351131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上 46"/>
          <p:cNvSpPr/>
          <p:nvPr/>
        </p:nvSpPr>
        <p:spPr>
          <a:xfrm>
            <a:off x="3287780" y="5038685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990161" y="4860739"/>
            <a:ext cx="140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Not sampled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4833256" y="5363569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6161834" y="5997016"/>
            <a:ext cx="3048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6894805" y="5211791"/>
            <a:ext cx="297543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556684" y="5669595"/>
            <a:ext cx="279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>
            <a:cxnSpLocks/>
          </p:cNvCxnSpPr>
          <p:nvPr/>
        </p:nvCxnSpPr>
        <p:spPr>
          <a:xfrm>
            <a:off x="5784463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161724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6884805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7571198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562652" y="5010135"/>
            <a:ext cx="299087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of the actions not sampled will decrease.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2610309" y="1901838"/>
                <a:ext cx="5947700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309" y="1901838"/>
                <a:ext cx="5947700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/>
          <p:cNvSpPr/>
          <p:nvPr/>
        </p:nvSpPr>
        <p:spPr>
          <a:xfrm>
            <a:off x="4862284" y="2685144"/>
            <a:ext cx="43543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9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5" grpId="0" animBg="1"/>
      <p:bldP spid="36" grpId="0"/>
      <p:bldP spid="37" grpId="0" animBg="1"/>
      <p:bldP spid="38" grpId="0" animBg="1"/>
      <p:bldP spid="39" grpId="0" animBg="1"/>
      <p:bldP spid="42" grpId="0"/>
      <p:bldP spid="43" grpId="0"/>
      <p:bldP spid="44" grpId="0"/>
      <p:bldP spid="45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484517" y="200272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3910" name="Picture 6" descr="http://static.flickr.com/6101/6305382526_f4c4c0c6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42" y="3711512"/>
            <a:ext cx="1916776" cy="127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do that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85580" y="2464046"/>
            <a:ext cx="107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16035" y="2464046"/>
            <a:ext cx="186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Change the environment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  <p:bldP spid="21" grpId="0"/>
      <p:bldP spid="24" grpId="0"/>
      <p:bldP spid="17" grpId="0" animBg="1"/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Value-based Approach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00FF"/>
                </a:solidFill>
              </a:rPr>
              <a:t>Learning a Critic</a:t>
            </a:r>
            <a:endParaRPr lang="zh-TW" altLang="en-US" sz="4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critic does not determine the action.</a:t>
                </a:r>
              </a:p>
              <a:p>
                <a:r>
                  <a:rPr lang="en-US" altLang="zh-TW" dirty="0"/>
                  <a:t>Given an 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TW" dirty="0"/>
                  <a:t>, it evaluates the how good the actor is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82283" y="2870614"/>
            <a:ext cx="5133067" cy="3360800"/>
            <a:chOff x="3726544" y="2694231"/>
            <a:chExt cx="5133067" cy="33608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326" y="2694231"/>
              <a:ext cx="3719285" cy="3360800"/>
            </a:xfrm>
            <a:prstGeom prst="rect">
              <a:avLst/>
            </a:prstGeom>
          </p:spPr>
        </p:pic>
        <p:pic>
          <p:nvPicPr>
            <p:cNvPr id="3074" name="Picture 2" descr="Criti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544" y="2997607"/>
              <a:ext cx="1974849" cy="1482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1384694" y="6285864"/>
            <a:ext cx="637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http://combiboilersleeds.com/picaso/critics/critics-4.html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99843" y="4049564"/>
            <a:ext cx="309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 actor can be found from a critic.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71036" y="5058121"/>
            <a:ext cx="255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 Q-learning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6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4244" y="4283469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800" dirty="0"/>
                  <a:t>, the </a:t>
                </a:r>
                <a:r>
                  <a:rPr lang="en-US" altLang="zh-TW" sz="2800" i="1" dirty="0"/>
                  <a:t>cumulated</a:t>
                </a:r>
                <a:r>
                  <a:rPr lang="en-US" altLang="zh-TW" sz="2800" dirty="0"/>
                  <a:t> reward expects to be obtained after seeing observation (state) s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 r="-7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80" y="3767920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92008" y="4059160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08" y="4059160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32298" y="4507778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477044" y="4738610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77044" y="4209477"/>
                <a:ext cx="1034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44" y="4209477"/>
                <a:ext cx="10340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04858" y="48060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847062" y="4450626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27244" y="5506751"/>
                <a:ext cx="19104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44" y="5506751"/>
                <a:ext cx="1910459" cy="461665"/>
              </a:xfrm>
              <a:prstGeom prst="rect">
                <a:avLst/>
              </a:prstGeom>
              <a:blipFill>
                <a:blip r:embed="rId7"/>
                <a:stretch>
                  <a:fillRect l="-958" t="-10526" r="-3834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733" y="3767920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54467" y="5506750"/>
                <a:ext cx="22090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7" y="5506750"/>
                <a:ext cx="2209003" cy="461665"/>
              </a:xfrm>
              <a:prstGeom prst="rect">
                <a:avLst/>
              </a:prstGeom>
              <a:blipFill>
                <a:blip r:embed="rId9"/>
                <a:stretch>
                  <a:fillRect l="-829" t="-10526" r="-303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91" y="219572"/>
            <a:ext cx="4653609" cy="64247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41" y="3015306"/>
            <a:ext cx="2343150" cy="3629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8056" y="1661661"/>
                <a:ext cx="420717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以前的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bad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1661661"/>
                <a:ext cx="420717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8056" y="2191183"/>
                <a:ext cx="4367478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變強的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good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2191183"/>
                <a:ext cx="4367478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5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Monte-Carlo based approach</a:t>
                </a:r>
              </a:p>
              <a:p>
                <a:pPr lvl="1"/>
                <a:r>
                  <a:rPr lang="en-US" altLang="zh-TW" dirty="0"/>
                  <a:t>The critic watches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playing the game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30997"/>
              </a:xfrm>
              <a:prstGeom prst="rect">
                <a:avLst/>
              </a:prstGeom>
              <a:blipFill>
                <a:blip r:embed="rId7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73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734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15034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24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242584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29548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62540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40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l="-206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Temporal-difference approach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84277" y="2349274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77" y="2349274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695571" y="340972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28563" y="3157687"/>
                <a:ext cx="11383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3157687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61690" y="2709070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2709070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569805" y="338851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164696" y="2933377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695571" y="512869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28563" y="4876657"/>
                <a:ext cx="14317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4876657"/>
                <a:ext cx="143173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61690" y="4428040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4428040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569805" y="510748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922864" y="4652347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4981474" y="2973856"/>
                <a:ext cx="33819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74" y="2973856"/>
                <a:ext cx="3381951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12050" y="4035411"/>
                <a:ext cx="268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50" y="4035411"/>
                <a:ext cx="2682594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838299" y="429527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71291" y="4035411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91" y="4035411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357107" y="4096998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799032" y="3620788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931950" y="4463843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811884" y="4308388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318971" y="5878301"/>
            <a:ext cx="7258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Some applications have very long episodes, so that delaying all learning until an episode's end is too slow.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143655" y="2898416"/>
            <a:ext cx="850900" cy="73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5" grpId="0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cxnSpLocks/>
          </p:cNvCxnSpPr>
          <p:nvPr/>
        </p:nvCxnSpPr>
        <p:spPr>
          <a:xfrm>
            <a:off x="2427583" y="253648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60575" y="2284449"/>
                <a:ext cx="1173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75" y="2284449"/>
                <a:ext cx="11734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3702" y="1835832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02" y="1835832"/>
                <a:ext cx="820965" cy="1358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301817" y="2515280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896708" y="2060139"/>
            <a:ext cx="542008" cy="910282"/>
            <a:chOff x="4892122" y="3228766"/>
            <a:chExt cx="542008" cy="910282"/>
          </a:xfrm>
        </p:grpSpPr>
        <p:sp>
          <p:nvSpPr>
            <p:cNvPr id="9" name="矩形 8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794576" y="254430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27568" y="2284445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68" y="2284445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5220462" y="2095686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variance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20462" y="2544308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unbiased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896708" y="3564177"/>
            <a:ext cx="7852790" cy="1435306"/>
            <a:chOff x="896708" y="3564177"/>
            <a:chExt cx="7852790" cy="1435306"/>
          </a:xfrm>
        </p:grpSpPr>
        <p:cxnSp>
          <p:nvCxnSpPr>
            <p:cNvPr id="15" name="直線單箭頭接點 14"/>
            <p:cNvCxnSpPr>
              <a:cxnSpLocks/>
            </p:cNvCxnSpPr>
            <p:nvPr/>
          </p:nvCxnSpPr>
          <p:spPr>
            <a:xfrm>
              <a:off x="2427583" y="4264831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760575" y="4012794"/>
                  <a:ext cx="11383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575" y="4012794"/>
                  <a:ext cx="113838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/>
            <p:cNvCxnSpPr>
              <a:cxnSpLocks/>
            </p:cNvCxnSpPr>
            <p:nvPr/>
          </p:nvCxnSpPr>
          <p:spPr>
            <a:xfrm>
              <a:off x="1301817" y="4243625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896708" y="3788484"/>
              <a:ext cx="506934" cy="910282"/>
              <a:chOff x="4892122" y="3228766"/>
              <a:chExt cx="506934" cy="91028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4892122" y="3453073"/>
                    <a:ext cx="50693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122" y="3453073"/>
                    <a:ext cx="506934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直線單箭頭接點 21"/>
            <p:cNvCxnSpPr>
              <a:cxnSpLocks/>
            </p:cNvCxnSpPr>
            <p:nvPr/>
          </p:nvCxnSpPr>
          <p:spPr>
            <a:xfrm flipV="1">
              <a:off x="3840908" y="4251780"/>
              <a:ext cx="5235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cxnSpLocks/>
            </p:cNvCxnSpPr>
            <p:nvPr/>
          </p:nvCxnSpPr>
          <p:spPr>
            <a:xfrm flipH="1">
              <a:off x="7557329" y="4304736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908848" y="4033993"/>
                  <a:ext cx="143173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848" y="4033993"/>
                  <a:ext cx="1431739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25"/>
            <p:cNvCxnSpPr>
              <a:cxnSpLocks/>
            </p:cNvCxnSpPr>
            <p:nvPr/>
          </p:nvCxnSpPr>
          <p:spPr>
            <a:xfrm flipH="1">
              <a:off x="6277919" y="4279377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/>
          </p:nvGrpSpPr>
          <p:grpSpPr>
            <a:xfrm>
              <a:off x="7949214" y="3824236"/>
              <a:ext cx="800284" cy="910282"/>
              <a:chOff x="4650290" y="3228766"/>
              <a:chExt cx="800284" cy="91028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4650290" y="3474280"/>
                    <a:ext cx="80028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0290" y="3474280"/>
                    <a:ext cx="80028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364460" y="3991919"/>
                  <a:ext cx="7038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60" y="3991919"/>
                  <a:ext cx="703847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/>
          <p:cNvSpPr txBox="1"/>
          <p:nvPr/>
        </p:nvSpPr>
        <p:spPr>
          <a:xfrm>
            <a:off x="2647946" y="5419760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Smaller variance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393792" y="5698278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be biased</a:t>
            </a:r>
            <a:endParaRPr lang="zh-TW" altLang="en-US" sz="2400" dirty="0"/>
          </a:p>
        </p:txBody>
      </p:sp>
      <p:cxnSp>
        <p:nvCxnSpPr>
          <p:cNvPr id="35" name="直線單箭頭接點 34"/>
          <p:cNvCxnSpPr>
            <a:cxnSpLocks/>
          </p:cNvCxnSpPr>
          <p:nvPr/>
        </p:nvCxnSpPr>
        <p:spPr>
          <a:xfrm flipH="1">
            <a:off x="3784079" y="4449619"/>
            <a:ext cx="689386" cy="10427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529032" y="4496626"/>
            <a:ext cx="714399" cy="124484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>
            <a:extLst>
              <a:ext uri="{FF2B5EF4-FFF2-40B4-BE49-F238E27FC236}">
                <a16:creationId xmlns:a16="http://schemas.microsoft.com/office/drawing/2014/main" id="{ED3D6BFA-60A9-44F2-B227-2827B2C92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21662" y="533108"/>
            <a:ext cx="1579079" cy="107721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AD9DADF-70B6-4520-A840-ADAF64EBAB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6999" y="540224"/>
            <a:ext cx="1539365" cy="105878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4D92348-28E2-4EE4-898D-32218B9DC5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15942" y="566569"/>
            <a:ext cx="1564828" cy="103243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CCACDC-F890-44D9-9BF6-6EAE58038D3C}"/>
              </a:ext>
            </a:extLst>
          </p:cNvPr>
          <p:cNvSpPr txBox="1"/>
          <p:nvPr/>
        </p:nvSpPr>
        <p:spPr>
          <a:xfrm>
            <a:off x="6618103" y="743307"/>
            <a:ext cx="88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6410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6115" y="6395460"/>
            <a:ext cx="323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(The actions are ignored here.)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6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62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8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87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2002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20024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567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5679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950793" y="5908096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81113" y="590745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State-action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800" dirty="0"/>
                  <a:t>, the </a:t>
                </a:r>
                <a:r>
                  <a:rPr lang="en-US" altLang="zh-TW" sz="2800" i="1" dirty="0"/>
                  <a:t>cumulated</a:t>
                </a:r>
                <a:r>
                  <a:rPr lang="en-US" altLang="zh-TW" sz="2800" dirty="0"/>
                  <a:t> reward expects to be obtained after seeing observation s and taking a</a:t>
                </a:r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391" t="-2241" r="-7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2628" y="4110600"/>
                <a:ext cx="1185036" cy="15410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28" y="4110600"/>
                <a:ext cx="1185036" cy="1541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268560" y="4110600"/>
            <a:ext cx="381000" cy="910282"/>
            <a:chOff x="474454" y="4821896"/>
            <a:chExt cx="381000" cy="910282"/>
          </a:xfrm>
        </p:grpSpPr>
        <p:sp>
          <p:nvSpPr>
            <p:cNvPr id="4" name="矩形 3"/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</p:grpSp>
      <p:cxnSp>
        <p:nvCxnSpPr>
          <p:cNvPr id="7" name="直線單箭頭接點 6"/>
          <p:cNvCxnSpPr>
            <a:stCxn id="5" idx="3"/>
          </p:cNvCxnSpPr>
          <p:nvPr/>
        </p:nvCxnSpPr>
        <p:spPr>
          <a:xfrm>
            <a:off x="2387664" y="4881144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73981" y="4333849"/>
                <a:ext cx="1334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81" y="4333849"/>
                <a:ext cx="1334917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572510" y="491710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>
            <a:off x="771160" y="4267440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61353" y="5147846"/>
            <a:ext cx="381000" cy="461665"/>
            <a:chOff x="474454" y="5046205"/>
            <a:chExt cx="381000" cy="461665"/>
          </a:xfrm>
        </p:grpSpPr>
        <p:sp>
          <p:nvSpPr>
            <p:cNvPr id="13" name="矩形 12"/>
            <p:cNvSpPr/>
            <p:nvPr/>
          </p:nvSpPr>
          <p:spPr>
            <a:xfrm>
              <a:off x="474454" y="5052729"/>
              <a:ext cx="381000" cy="455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08" y="5046205"/>
              <a:ext cx="3321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</p:grpSp>
      <p:sp>
        <p:nvSpPr>
          <p:cNvPr id="15" name="箭號: 向右 14"/>
          <p:cNvSpPr/>
          <p:nvPr/>
        </p:nvSpPr>
        <p:spPr>
          <a:xfrm>
            <a:off x="771160" y="5055087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5275938" y="4438590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555624" y="4176064"/>
                <a:ext cx="22844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624" y="4176064"/>
                <a:ext cx="2284408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543986" y="5124565"/>
                <a:ext cx="2307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𝑓𝑖𝑟𝑒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86" y="5124565"/>
                <a:ext cx="2307683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555624" y="4662900"/>
                <a:ext cx="2467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624" y="4662900"/>
                <a:ext cx="2467150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5275938" y="4904341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5275938" y="5383667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976273" y="4133797"/>
                <a:ext cx="1185036" cy="15410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73" y="4133797"/>
                <a:ext cx="1185036" cy="1541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5761595" y="5664275"/>
            <a:ext cx="326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for discrete action only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4084155" y="4406896"/>
            <a:ext cx="879664" cy="910282"/>
            <a:chOff x="4037679" y="3793235"/>
            <a:chExt cx="879664" cy="910282"/>
          </a:xfrm>
        </p:grpSpPr>
        <p:grpSp>
          <p:nvGrpSpPr>
            <p:cNvPr id="36" name="群組 35"/>
            <p:cNvGrpSpPr/>
            <p:nvPr/>
          </p:nvGrpSpPr>
          <p:grpSpPr>
            <a:xfrm>
              <a:off x="4037679" y="3793235"/>
              <a:ext cx="381000" cy="910282"/>
              <a:chOff x="474454" y="4821896"/>
              <a:chExt cx="381000" cy="910282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74454" y="482189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508" y="5046205"/>
                <a:ext cx="3048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</a:t>
                </a:r>
                <a:endParaRPr lang="zh-TW" altLang="en-US" sz="2400" dirty="0"/>
              </a:p>
            </p:txBody>
          </p:sp>
        </p:grpSp>
        <p:sp>
          <p:nvSpPr>
            <p:cNvPr id="39" name="箭號: 向右 38"/>
            <p:cNvSpPr/>
            <p:nvPr/>
          </p:nvSpPr>
          <p:spPr>
            <a:xfrm>
              <a:off x="4540279" y="3950075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3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  <p:bldP spid="15" grpId="0" animBg="1"/>
      <p:bldP spid="23" grpId="0"/>
      <p:bldP spid="30" grpId="0"/>
      <p:bldP spid="31" grpId="0"/>
      <p:bldP spid="18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65330737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618515" y="3478074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09143" y="6176963"/>
            <a:ext cx="72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93750" y="3478074"/>
                <a:ext cx="1621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478074"/>
                <a:ext cx="16210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Thank you.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 maximizing expected reward. 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1983" y="6114760"/>
            <a:ext cx="2603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https://yoast.com/how-to-clean-site-structure/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485580" y="2464046"/>
            <a:ext cx="107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484517" y="200272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316035" y="2464046"/>
            <a:ext cx="186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Change the environment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28" name="Picture 6" descr="http://static.flickr.com/6101/6305382526_f4c4c0c6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1" y="3466758"/>
            <a:ext cx="1916776" cy="127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clean up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0" y="3269778"/>
            <a:ext cx="2923070" cy="15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 find a new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“better” than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“Better”: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, for all state s</a:t>
                </a:r>
                <a:endParaRPr lang="zh-TW" altLang="en-US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589726" y="4607198"/>
                <a:ext cx="3983270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726" y="4607198"/>
                <a:ext cx="3983270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5292362"/>
                <a:ext cx="82922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does not have extra parameters. It depends on Q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92362"/>
                <a:ext cx="8292271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28650" y="5788679"/>
            <a:ext cx="810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800" dirty="0"/>
              <a:t>Not suitable for continuous action a 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041" y="170629"/>
            <a:ext cx="4575350" cy="30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00FF"/>
                </a:solidFill>
              </a:rPr>
              <a:t>Actor-Critic</a:t>
            </a:r>
            <a:endParaRPr lang="zh-TW" altLang="en-US" sz="4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6179974"/>
                  </p:ext>
                </p:extLst>
              </p:nvPr>
            </p:nvGraphicFramePr>
            <p:xfrm>
              <a:off x="628650" y="1642741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6179974"/>
                  </p:ext>
                </p:extLst>
              </p:nvPr>
            </p:nvGraphicFramePr>
            <p:xfrm>
              <a:off x="628650" y="1642741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618515" y="3295190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93750" y="3295190"/>
                <a:ext cx="1621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295190"/>
                <a:ext cx="1621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841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Tips</a:t>
                </a:r>
              </a:p>
              <a:p>
                <a:pPr lvl="1"/>
                <a:r>
                  <a:rPr lang="en-US" altLang="zh-TW" sz="2800" dirty="0"/>
                  <a:t>The parameters of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and critic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can be shared</a:t>
                </a:r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391" t="-1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36404" y="3882263"/>
            <a:ext cx="1437293" cy="15003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2105841" y="459293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1744978" y="4137797"/>
            <a:ext cx="410993" cy="910282"/>
            <a:chOff x="4956245" y="3228766"/>
            <a:chExt cx="410993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964692" y="3424045"/>
                  <a:ext cx="4025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692" y="3424045"/>
                  <a:ext cx="40254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4666408" y="5030073"/>
            <a:ext cx="1437293" cy="705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cxnSp>
        <p:nvCxnSpPr>
          <p:cNvPr id="17" name="Shape 229"/>
          <p:cNvCxnSpPr/>
          <p:nvPr/>
        </p:nvCxnSpPr>
        <p:spPr>
          <a:xfrm>
            <a:off x="6131922" y="361037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" name="Shape 229"/>
          <p:cNvCxnSpPr/>
          <p:nvPr/>
        </p:nvCxnSpPr>
        <p:spPr>
          <a:xfrm>
            <a:off x="6131922" y="4137797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" name="Shape 229"/>
          <p:cNvCxnSpPr/>
          <p:nvPr/>
        </p:nvCxnSpPr>
        <p:spPr>
          <a:xfrm>
            <a:off x="6131922" y="4632451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文字方塊 19"/>
          <p:cNvSpPr txBox="1"/>
          <p:nvPr/>
        </p:nvSpPr>
        <p:spPr>
          <a:xfrm>
            <a:off x="6530272" y="4432396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531729" y="3918512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520939" y="3404629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23" name="矩形 22"/>
          <p:cNvSpPr/>
          <p:nvPr/>
        </p:nvSpPr>
        <p:spPr>
          <a:xfrm>
            <a:off x="4666407" y="3377313"/>
            <a:ext cx="1437293" cy="14551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cxnSp>
        <p:nvCxnSpPr>
          <p:cNvPr id="24" name="Shape 229"/>
          <p:cNvCxnSpPr>
            <a:cxnSpLocks/>
            <a:endCxn id="23" idx="1"/>
          </p:cNvCxnSpPr>
          <p:nvPr/>
        </p:nvCxnSpPr>
        <p:spPr>
          <a:xfrm flipV="1">
            <a:off x="3973697" y="4104910"/>
            <a:ext cx="692710" cy="48803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6" name="Shape 229"/>
          <p:cNvCxnSpPr>
            <a:cxnSpLocks/>
            <a:stCxn id="4" idx="3"/>
          </p:cNvCxnSpPr>
          <p:nvPr/>
        </p:nvCxnSpPr>
        <p:spPr>
          <a:xfrm>
            <a:off x="3973697" y="4632451"/>
            <a:ext cx="698655" cy="7575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29" name="群組 28"/>
          <p:cNvGrpSpPr/>
          <p:nvPr/>
        </p:nvGrpSpPr>
        <p:grpSpPr>
          <a:xfrm>
            <a:off x="6151218" y="5143904"/>
            <a:ext cx="1290387" cy="461665"/>
            <a:chOff x="8057549" y="5583600"/>
            <a:chExt cx="1290387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8313935" y="5583600"/>
                  <a:ext cx="10340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3935" y="5583600"/>
                  <a:ext cx="103400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hape 229"/>
            <p:cNvCxnSpPr/>
            <p:nvPr/>
          </p:nvCxnSpPr>
          <p:spPr>
            <a:xfrm>
              <a:off x="8057549" y="58144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1614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80/1*YtnGhtSAMnnHSL8PvS7t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14" y="0"/>
            <a:ext cx="767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7885" y="584775"/>
            <a:ext cx="4391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https://medium.com/emergent-future/simple-reinforcement-learning-with-tensorflow-part-8-asynchronous-actor-critic-agents-a3c-c88f72a5e9f2#.68x6na7o9</a:t>
            </a:r>
          </a:p>
        </p:txBody>
      </p:sp>
      <p:sp>
        <p:nvSpPr>
          <p:cNvPr id="5" name="矩形 4"/>
          <p:cNvSpPr/>
          <p:nvPr/>
        </p:nvSpPr>
        <p:spPr>
          <a:xfrm>
            <a:off x="137886" y="0"/>
            <a:ext cx="2581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medium-content-serif-font"/>
              </a:rPr>
              <a:t>Asynchronous</a:t>
            </a:r>
            <a:endParaRPr lang="zh-TW" altLang="en-US" sz="32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36278" y="1839787"/>
                <a:ext cx="4683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78" y="1839787"/>
                <a:ext cx="46839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075896" y="4293617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896" y="4293617"/>
                <a:ext cx="46070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43949" y="2062103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Copy global parameters 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43949" y="2521058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Sampling some data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3948" y="2967335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 Compute gradients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3948" y="3422864"/>
            <a:ext cx="242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4. Update global models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80067" y="4640060"/>
                <a:ext cx="507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067" y="4640060"/>
                <a:ext cx="5074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20396" y="2799480"/>
                <a:ext cx="507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96" y="2799480"/>
                <a:ext cx="5074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879004" y="3280662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004" y="3280662"/>
                <a:ext cx="46070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296982" y="1352467"/>
                <a:ext cx="973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82" y="1352467"/>
                <a:ext cx="973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36278" y="1384299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78" y="1384299"/>
                <a:ext cx="46070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>
            <a:cxnSpLocks/>
          </p:cNvCxnSpPr>
          <p:nvPr/>
        </p:nvCxnSpPr>
        <p:spPr>
          <a:xfrm>
            <a:off x="6836278" y="1352467"/>
            <a:ext cx="460704" cy="4627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241142" y="2151726"/>
            <a:ext cx="258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(other workers also update models)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of A3C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Racing Car (DeepMind)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96042" y="843241"/>
            <a:ext cx="5478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https://www.youtube.com/watch?v=0xo1Ldx3L5Q</a:t>
            </a:r>
          </a:p>
        </p:txBody>
      </p:sp>
      <p:pic>
        <p:nvPicPr>
          <p:cNvPr id="5" name="Asynchronous Methods for Deep Reinforcement Learning_ TORCS - YouTube [360p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484" y="2399606"/>
            <a:ext cx="7589031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A00A2-8C0E-4A90-B09C-CC4E8533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of A3C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90801D-E036-4C94-9123-6D9510AB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 Doom AI Competition @ CIG 2016</a:t>
            </a:r>
          </a:p>
          <a:p>
            <a:r>
              <a:rPr lang="en-US" altLang="zh-TW" dirty="0"/>
              <a:t>https://www.youtube.com/watch?v=94EPSjQH38Y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912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68720" y="4833439"/>
            <a:ext cx="9855200" cy="2005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-168720" y="1760152"/>
            <a:ext cx="9855200" cy="3802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139051" y="1924601"/>
            <a:ext cx="3268857" cy="2721835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50126" y="1957396"/>
            <a:ext cx="3256699" cy="2732381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39051" y="3077162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Policy-based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24459" y="3085456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Value-based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90824" y="4845394"/>
            <a:ext cx="291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an Actor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24677" y="4832696"/>
            <a:ext cx="307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66418" y="4855883"/>
            <a:ext cx="256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Actor +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>
            <a:off x="6622174" y="3772631"/>
            <a:ext cx="851126" cy="10727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460333" y="3709268"/>
            <a:ext cx="904080" cy="111395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4931392" y="3514276"/>
            <a:ext cx="75801" cy="13870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148560" y="5916372"/>
            <a:ext cx="497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Model-based Approach</a:t>
            </a:r>
            <a:endParaRPr lang="zh-TW" altLang="en-US" sz="28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2570" y="1938344"/>
            <a:ext cx="2496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Model-free Approach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0270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74226" y="4445121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63124" y="2822826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input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201156" y="4244536"/>
            <a:ext cx="241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Used to pick the best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6613896" y="276427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output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36279" y="2478567"/>
            <a:ext cx="265561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Action = </a:t>
            </a:r>
            <a:r>
              <a:rPr lang="el-GR" altLang="zh-TW" sz="2800" dirty="0"/>
              <a:t>π</a:t>
            </a:r>
            <a:r>
              <a:rPr lang="en-US" altLang="zh-TW" sz="2800" dirty="0"/>
              <a:t>( Observation )</a:t>
            </a:r>
            <a:endParaRPr lang="zh-TW" altLang="en-US" sz="28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024472" y="1982713"/>
            <a:ext cx="2182307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Actor/Policy</a:t>
            </a:r>
            <a:endParaRPr lang="zh-TW" altLang="en-US" sz="2800" dirty="0"/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4" grpId="0"/>
      <p:bldP spid="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114017" y="2657699"/>
            <a:ext cx="2751833" cy="2762397"/>
            <a:chOff x="14602221" y="579260"/>
            <a:chExt cx="2751833" cy="27623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2221" y="579260"/>
              <a:ext cx="2751833" cy="2762397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5188172" y="2557401"/>
              <a:ext cx="1579929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82" y="2674043"/>
            <a:ext cx="2717561" cy="271756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066" y="2668307"/>
            <a:ext cx="2837583" cy="280477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152382" y="460273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win, reward = 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44479" y="5119798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loss, reward = -1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702834" y="4085312"/>
            <a:ext cx="363136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 = 0 in most cases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96398" y="553378"/>
            <a:ext cx="2678091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maximizing expected reward.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05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Learning to play 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2298" y="603175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785454" y="1762849"/>
            <a:ext cx="352196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teacher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46438" y="4062452"/>
            <a:ext cx="431548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experience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42053" y="5347539"/>
            <a:ext cx="628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(Two agents play with each other.)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8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  <p:bldP spid="14" grpId="0" animBg="1"/>
      <p:bldP spid="15" grpId="0" animBg="1"/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6710</TotalTime>
  <Words>3357</Words>
  <Application>Microsoft Office PowerPoint</Application>
  <PresentationFormat>如螢幕大小 (4:3)</PresentationFormat>
  <Paragraphs>741</Paragraphs>
  <Slides>57</Slides>
  <Notes>24</Notes>
  <HiddenSlides>0</HiddenSlides>
  <MMClips>1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9" baseType="lpstr">
      <vt:lpstr>Lucida Grande</vt:lpstr>
      <vt:lpstr>medium-content-serif-font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Introduction of Reinforcement Learning</vt:lpstr>
      <vt:lpstr>Deep Reinforcement Learning</vt:lpstr>
      <vt:lpstr>Reference</vt:lpstr>
      <vt:lpstr>Scenario of Reinforcement Learning</vt:lpstr>
      <vt:lpstr>Scenario of Reinforcement Learning</vt:lpstr>
      <vt:lpstr>Machine Learning  ≈ Looking for a Function</vt:lpstr>
      <vt:lpstr>Learning to play Go</vt:lpstr>
      <vt:lpstr>Learning to play Go</vt:lpstr>
      <vt:lpstr>Learning to play Go</vt:lpstr>
      <vt:lpstr>Learning a chat-bot</vt:lpstr>
      <vt:lpstr>Learning a chat-bot</vt:lpstr>
      <vt:lpstr>Learning a chat-bot</vt:lpstr>
      <vt:lpstr>Learning a chat-bot</vt:lpstr>
      <vt:lpstr>More applications</vt:lpstr>
      <vt:lpstr>Example: Playing Video Game</vt:lpstr>
      <vt:lpstr>Example: Playing Video Game</vt:lpstr>
      <vt:lpstr>Example: Playing Video Game</vt:lpstr>
      <vt:lpstr>PowerPoint 簡報</vt:lpstr>
      <vt:lpstr>PowerPoint 簡報</vt:lpstr>
      <vt:lpstr>Properties of  Reinforcement Learning</vt:lpstr>
      <vt:lpstr>Outline</vt:lpstr>
      <vt:lpstr>Policy-based Approach</vt:lpstr>
      <vt:lpstr>Three Steps for Deep Learning</vt:lpstr>
      <vt:lpstr>Neural network as Actor</vt:lpstr>
      <vt:lpstr>Three Steps for Deep Learning</vt:lpstr>
      <vt:lpstr>Goodness of Actor</vt:lpstr>
      <vt:lpstr>Goodness of Actor</vt:lpstr>
      <vt:lpstr>Goodness of Actor</vt:lpstr>
      <vt:lpstr>Goodness of Actor</vt:lpstr>
      <vt:lpstr>Three Steps for Deep Learning</vt:lpstr>
      <vt:lpstr>Gradient Ascent</vt:lpstr>
      <vt:lpstr>Policy Gradient</vt:lpstr>
      <vt:lpstr>Policy Gradient</vt:lpstr>
      <vt:lpstr>Policy Gradient</vt:lpstr>
      <vt:lpstr>Policy Gradient</vt:lpstr>
      <vt:lpstr>Policy Gradient</vt:lpstr>
      <vt:lpstr>Policy Gradient</vt:lpstr>
      <vt:lpstr>Policy Gradient</vt:lpstr>
      <vt:lpstr>Add a Baseline</vt:lpstr>
      <vt:lpstr>Value-based Approach</vt:lpstr>
      <vt:lpstr>Critic</vt:lpstr>
      <vt:lpstr>Critic</vt:lpstr>
      <vt:lpstr>Critic</vt:lpstr>
      <vt:lpstr>How to estimate V^π (s)</vt:lpstr>
      <vt:lpstr>How to estimate V^π (s)</vt:lpstr>
      <vt:lpstr>MC v.s. TD</vt:lpstr>
      <vt:lpstr>MC v.s. TD</vt:lpstr>
      <vt:lpstr>Another Critic</vt:lpstr>
      <vt:lpstr>Q-Learning</vt:lpstr>
      <vt:lpstr>Q-Learning</vt:lpstr>
      <vt:lpstr>Deep Reinforcement Learning</vt:lpstr>
      <vt:lpstr>Actor-Critic</vt:lpstr>
      <vt:lpstr>Actor-Critic</vt:lpstr>
      <vt:lpstr>PowerPoint 簡報</vt:lpstr>
      <vt:lpstr>Demo of A3C</vt:lpstr>
      <vt:lpstr>Demo of A3C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247</cp:revision>
  <dcterms:created xsi:type="dcterms:W3CDTF">2017-01-01T02:36:42Z</dcterms:created>
  <dcterms:modified xsi:type="dcterms:W3CDTF">2017-06-15T14:28:22Z</dcterms:modified>
</cp:coreProperties>
</file>